
<file path=[Content_Types].xml><?xml version="1.0" encoding="utf-8"?>
<Types xmlns="http://schemas.openxmlformats.org/package/2006/content-types">
  <Default Extension="png" ContentType="image/png"/>
  <Default Extension="wmf" ContentType="image/x-wmf"/>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authors.xml" ContentType="application/vnd.ms-powerpoint.author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0" r:id="rId4"/>
  </p:sldMasterIdLst>
  <p:handoutMasterIdLst>
    <p:handoutMasterId r:id="rId15"/>
  </p:handoutMasterIdLst>
  <p:sldIdLst>
    <p:sldId id="287" r:id="rId5"/>
    <p:sldId id="299" r:id="rId6"/>
    <p:sldId id="289" r:id="rId7"/>
    <p:sldId id="292" r:id="rId8"/>
    <p:sldId id="293" r:id="rId9"/>
    <p:sldId id="294" r:id="rId10"/>
    <p:sldId id="295" r:id="rId11"/>
    <p:sldId id="296" r:id="rId12"/>
    <p:sldId id="297" r:id="rId13"/>
    <p:sldId id="298" r:id="rId14"/>
  </p:sldIdLst>
  <p:sldSz cx="12192000" cy="6858000"/>
  <p:notesSz cx="6888163" cy="1002188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BA01C2F-7B8F-58FF-231C-4B33C68A644F}" name="kassgjxjt7@goetheuniversitaet.onmicrosoft.com" initials="k" userId="kassgjxjt7@goetheuniversitaet.onmicrosoft.com" providerId="None"/>
  <p188:author id="{CF70888A-B34C-C119-1D1D-90E510B7CD70}" name="MW" initials="MW" userId="MW"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ronald.s.larsen@gmail.com" initials="r" lastIdx="1" clrIdx="0">
    <p:extLst>
      <p:ext uri="{19B8F6BF-5375-455C-9EA6-DF929625EA0E}">
        <p15:presenceInfo xmlns:p15="http://schemas.microsoft.com/office/powerpoint/2012/main" userId="89381c6f69a7aad1"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0C86A5A-33B7-4F25-ACDA-2D779B14DA33}" v="8" dt="2023-07-27T09:44:29.070"/>
  </p1510:revLst>
</p1510:revInfo>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5758FB7-9AC5-4552-8A53-C91805E547FA}" styleName="Designformatvorlage 1 - Akz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93D81CF-94F2-401A-BA57-92F5A7B2D0C5}" styleName="Mittlere Formatvorlag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83" autoAdjust="0"/>
    <p:restoredTop sz="94660"/>
  </p:normalViewPr>
  <p:slideViewPr>
    <p:cSldViewPr snapToGrid="0">
      <p:cViewPr varScale="1">
        <p:scale>
          <a:sx n="85" d="100"/>
          <a:sy n="85" d="100"/>
        </p:scale>
        <p:origin x="180" y="84"/>
      </p:cViewPr>
      <p:guideLst/>
    </p:cSldViewPr>
  </p:slideViewPr>
  <p:notesTextViewPr>
    <p:cViewPr>
      <p:scale>
        <a:sx n="1" d="1"/>
        <a:sy n="1" d="1"/>
      </p:scale>
      <p:origin x="0" y="0"/>
    </p:cViewPr>
  </p:notesTextViewPr>
  <p:notesViewPr>
    <p:cSldViewPr snapToGrid="0">
      <p:cViewPr varScale="1">
        <p:scale>
          <a:sx n="63" d="100"/>
          <a:sy n="63" d="100"/>
        </p:scale>
        <p:origin x="2280" y="8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8/10/relationships/authors" Targe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handoutMaster" Target="handoutMasters/handoutMaster1.xml"/><Relationship Id="rId23"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ianna G." userId="521896cc367e07f7" providerId="LiveId" clId="{D0C86A5A-33B7-4F25-ACDA-2D779B14DA33}"/>
    <pc:docChg chg="custSel modSld modMainMaster">
      <pc:chgData name="Gianna G." userId="521896cc367e07f7" providerId="LiveId" clId="{D0C86A5A-33B7-4F25-ACDA-2D779B14DA33}" dt="2023-07-27T09:58:21.575" v="17" actId="20577"/>
      <pc:docMkLst>
        <pc:docMk/>
      </pc:docMkLst>
      <pc:sldChg chg="addSp delSp modSp mod">
        <pc:chgData name="Gianna G." userId="521896cc367e07f7" providerId="LiveId" clId="{D0C86A5A-33B7-4F25-ACDA-2D779B14DA33}" dt="2023-07-27T09:42:37.534" v="1" actId="27636"/>
        <pc:sldMkLst>
          <pc:docMk/>
          <pc:sldMk cId="3817231005" sldId="287"/>
        </pc:sldMkLst>
        <pc:spChg chg="del">
          <ac:chgData name="Gianna G." userId="521896cc367e07f7" providerId="LiveId" clId="{D0C86A5A-33B7-4F25-ACDA-2D779B14DA33}" dt="2023-07-27T09:42:37.504" v="0" actId="478"/>
          <ac:spMkLst>
            <pc:docMk/>
            <pc:sldMk cId="3817231005" sldId="287"/>
            <ac:spMk id="5" creationId="{F88C780B-C27F-46F7-930D-F4189383AC6B}"/>
          </ac:spMkLst>
        </pc:spChg>
        <pc:spChg chg="add mod">
          <ac:chgData name="Gianna G." userId="521896cc367e07f7" providerId="LiveId" clId="{D0C86A5A-33B7-4F25-ACDA-2D779B14DA33}" dt="2023-07-27T09:42:37.534" v="1" actId="27636"/>
          <ac:spMkLst>
            <pc:docMk/>
            <pc:sldMk cId="3817231005" sldId="287"/>
            <ac:spMk id="7" creationId="{392101BB-CF76-B001-F82B-D92EE58B2F5E}"/>
          </ac:spMkLst>
        </pc:spChg>
      </pc:sldChg>
      <pc:sldMasterChg chg="modSldLayout">
        <pc:chgData name="Gianna G." userId="521896cc367e07f7" providerId="LiveId" clId="{D0C86A5A-33B7-4F25-ACDA-2D779B14DA33}" dt="2023-07-27T09:58:21.575" v="17" actId="20577"/>
        <pc:sldMasterMkLst>
          <pc:docMk/>
          <pc:sldMasterMk cId="3096743730" sldId="2147483750"/>
        </pc:sldMasterMkLst>
        <pc:sldLayoutChg chg="modSp mod">
          <pc:chgData name="Gianna G." userId="521896cc367e07f7" providerId="LiveId" clId="{D0C86A5A-33B7-4F25-ACDA-2D779B14DA33}" dt="2023-07-27T09:58:21.575" v="17" actId="20577"/>
          <pc:sldLayoutMkLst>
            <pc:docMk/>
            <pc:sldMasterMk cId="3096743730" sldId="2147483750"/>
            <pc:sldLayoutMk cId="2867798569" sldId="2147483741"/>
          </pc:sldLayoutMkLst>
          <pc:spChg chg="mod">
            <ac:chgData name="Gianna G." userId="521896cc367e07f7" providerId="LiveId" clId="{D0C86A5A-33B7-4F25-ACDA-2D779B14DA33}" dt="2023-07-27T09:58:21.575" v="17" actId="20577"/>
            <ac:spMkLst>
              <pc:docMk/>
              <pc:sldMasterMk cId="3096743730" sldId="2147483750"/>
              <pc:sldLayoutMk cId="2867798569" sldId="2147483741"/>
              <ac:spMk id="19" creationId="{FBAC2965-A360-4DE9-8AC4-E3CB8152CE87}"/>
            </ac:spMkLst>
          </pc:spChg>
        </pc:sldLayoutChg>
        <pc:sldLayoutChg chg="modSp mod">
          <pc:chgData name="Gianna G." userId="521896cc367e07f7" providerId="LiveId" clId="{D0C86A5A-33B7-4F25-ACDA-2D779B14DA33}" dt="2023-07-27T09:58:08.136" v="13" actId="20577"/>
          <pc:sldLayoutMkLst>
            <pc:docMk/>
            <pc:sldMasterMk cId="3096743730" sldId="2147483750"/>
            <pc:sldLayoutMk cId="4185128903" sldId="2147483742"/>
          </pc:sldLayoutMkLst>
          <pc:spChg chg="mod">
            <ac:chgData name="Gianna G." userId="521896cc367e07f7" providerId="LiveId" clId="{D0C86A5A-33B7-4F25-ACDA-2D779B14DA33}" dt="2023-07-27T09:58:08.136" v="13" actId="20577"/>
            <ac:spMkLst>
              <pc:docMk/>
              <pc:sldMasterMk cId="3096743730" sldId="2147483750"/>
              <pc:sldLayoutMk cId="4185128903" sldId="2147483742"/>
              <ac:spMk id="11" creationId="{225EB480-B3F4-4567-B0B3-7D3AA938ECB6}"/>
            </ac:spMkLst>
          </pc:spChg>
          <pc:picChg chg="mod">
            <ac:chgData name="Gianna G." userId="521896cc367e07f7" providerId="LiveId" clId="{D0C86A5A-33B7-4F25-ACDA-2D779B14DA33}" dt="2023-07-27T09:44:29.067" v="9" actId="12788"/>
            <ac:picMkLst>
              <pc:docMk/>
              <pc:sldMasterMk cId="3096743730" sldId="2147483750"/>
              <pc:sldLayoutMk cId="4185128903" sldId="2147483742"/>
              <ac:picMk id="3" creationId="{DC0ACCC5-830E-4F0D-703F-17CC99EAFBF8}"/>
            </ac:picMkLst>
          </pc:picChg>
          <pc:picChg chg="mod">
            <ac:chgData name="Gianna G." userId="521896cc367e07f7" providerId="LiveId" clId="{D0C86A5A-33B7-4F25-ACDA-2D779B14DA33}" dt="2023-07-27T09:44:29.067" v="9" actId="12788"/>
            <ac:picMkLst>
              <pc:docMk/>
              <pc:sldMasterMk cId="3096743730" sldId="2147483750"/>
              <pc:sldLayoutMk cId="4185128903" sldId="2147483742"/>
              <ac:picMk id="4" creationId="{5473AFCE-BD19-9DF4-1BB0-AF8D323968FF}"/>
            </ac:picMkLst>
          </pc:picChg>
          <pc:picChg chg="mod">
            <ac:chgData name="Gianna G." userId="521896cc367e07f7" providerId="LiveId" clId="{D0C86A5A-33B7-4F25-ACDA-2D779B14DA33}" dt="2023-07-27T09:44:29.067" v="9" actId="12788"/>
            <ac:picMkLst>
              <pc:docMk/>
              <pc:sldMasterMk cId="3096743730" sldId="2147483750"/>
              <pc:sldLayoutMk cId="4185128903" sldId="2147483742"/>
              <ac:picMk id="5" creationId="{A44C7EDF-7FC2-E1B3-E625-8649AD06192D}"/>
            </ac:picMkLst>
          </pc:picChg>
          <pc:picChg chg="mod">
            <ac:chgData name="Gianna G." userId="521896cc367e07f7" providerId="LiveId" clId="{D0C86A5A-33B7-4F25-ACDA-2D779B14DA33}" dt="2023-07-27T09:44:29.067" v="9" actId="12788"/>
            <ac:picMkLst>
              <pc:docMk/>
              <pc:sldMasterMk cId="3096743730" sldId="2147483750"/>
              <pc:sldLayoutMk cId="4185128903" sldId="2147483742"/>
              <ac:picMk id="12" creationId="{B1A0C8F5-F28E-4D83-DEFB-8782FFD2EE59}"/>
            </ac:picMkLst>
          </pc:picChg>
          <pc:picChg chg="mod">
            <ac:chgData name="Gianna G." userId="521896cc367e07f7" providerId="LiveId" clId="{D0C86A5A-33B7-4F25-ACDA-2D779B14DA33}" dt="2023-07-27T09:44:29.067" v="9" actId="12788"/>
            <ac:picMkLst>
              <pc:docMk/>
              <pc:sldMasterMk cId="3096743730" sldId="2147483750"/>
              <pc:sldLayoutMk cId="4185128903" sldId="2147483742"/>
              <ac:picMk id="16" creationId="{FC787FDE-E89B-AF5C-EEE8-7F410EE9642E}"/>
            </ac:picMkLst>
          </pc:pic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A7FB268-2581-4429-9A03-D555EB068F78}"/>
              </a:ext>
            </a:extLst>
          </p:cNvPr>
          <p:cNvSpPr>
            <a:spLocks noGrp="1"/>
          </p:cNvSpPr>
          <p:nvPr>
            <p:ph type="hdr" sz="quarter"/>
          </p:nvPr>
        </p:nvSpPr>
        <p:spPr>
          <a:xfrm>
            <a:off x="0" y="0"/>
            <a:ext cx="2984871" cy="502835"/>
          </a:xfrm>
          <a:prstGeom prst="rect">
            <a:avLst/>
          </a:prstGeom>
        </p:spPr>
        <p:txBody>
          <a:bodyPr vert="horz" lIns="96625" tIns="48312" rIns="96625" bIns="48312" rtlCol="0"/>
          <a:lstStyle>
            <a:lvl1pPr algn="l">
              <a:defRPr sz="1300"/>
            </a:lvl1pPr>
          </a:lstStyle>
          <a:p>
            <a:endParaRPr lang="en-US"/>
          </a:p>
        </p:txBody>
      </p:sp>
      <p:sp>
        <p:nvSpPr>
          <p:cNvPr id="3" name="Date Placeholder 2">
            <a:extLst>
              <a:ext uri="{FF2B5EF4-FFF2-40B4-BE49-F238E27FC236}">
                <a16:creationId xmlns:a16="http://schemas.microsoft.com/office/drawing/2014/main" id="{A93D1585-D06A-4616-B7E9-41980A8516ED}"/>
              </a:ext>
            </a:extLst>
          </p:cNvPr>
          <p:cNvSpPr>
            <a:spLocks noGrp="1"/>
          </p:cNvSpPr>
          <p:nvPr>
            <p:ph type="dt" sz="quarter" idx="1"/>
          </p:nvPr>
        </p:nvSpPr>
        <p:spPr>
          <a:xfrm>
            <a:off x="3901698" y="0"/>
            <a:ext cx="2984871" cy="502835"/>
          </a:xfrm>
          <a:prstGeom prst="rect">
            <a:avLst/>
          </a:prstGeom>
        </p:spPr>
        <p:txBody>
          <a:bodyPr vert="horz" lIns="96625" tIns="48312" rIns="96625" bIns="48312" rtlCol="0"/>
          <a:lstStyle>
            <a:lvl1pPr algn="r">
              <a:defRPr sz="1300"/>
            </a:lvl1pPr>
          </a:lstStyle>
          <a:p>
            <a:fld id="{FD5D270C-AD71-46E6-A5A6-B9B37BC4B257}" type="datetimeFigureOut">
              <a:rPr lang="en-US" smtClean="0"/>
              <a:t>8/6/2024</a:t>
            </a:fld>
            <a:endParaRPr lang="en-US"/>
          </a:p>
        </p:txBody>
      </p:sp>
      <p:sp>
        <p:nvSpPr>
          <p:cNvPr id="4" name="Footer Placeholder 3">
            <a:extLst>
              <a:ext uri="{FF2B5EF4-FFF2-40B4-BE49-F238E27FC236}">
                <a16:creationId xmlns:a16="http://schemas.microsoft.com/office/drawing/2014/main" id="{EAF2A851-5384-46FE-8C6C-45AFB7CDA597}"/>
              </a:ext>
            </a:extLst>
          </p:cNvPr>
          <p:cNvSpPr>
            <a:spLocks noGrp="1"/>
          </p:cNvSpPr>
          <p:nvPr>
            <p:ph type="ftr" sz="quarter" idx="2"/>
          </p:nvPr>
        </p:nvSpPr>
        <p:spPr>
          <a:xfrm>
            <a:off x="0" y="9519055"/>
            <a:ext cx="2984871" cy="502834"/>
          </a:xfrm>
          <a:prstGeom prst="rect">
            <a:avLst/>
          </a:prstGeom>
        </p:spPr>
        <p:txBody>
          <a:bodyPr vert="horz" lIns="96625" tIns="48312" rIns="96625" bIns="48312" rtlCol="0" anchor="b"/>
          <a:lstStyle>
            <a:lvl1pPr algn="l">
              <a:defRPr sz="1300"/>
            </a:lvl1pPr>
          </a:lstStyle>
          <a:p>
            <a:endParaRPr lang="en-US"/>
          </a:p>
        </p:txBody>
      </p:sp>
      <p:sp>
        <p:nvSpPr>
          <p:cNvPr id="5" name="Slide Number Placeholder 4">
            <a:extLst>
              <a:ext uri="{FF2B5EF4-FFF2-40B4-BE49-F238E27FC236}">
                <a16:creationId xmlns:a16="http://schemas.microsoft.com/office/drawing/2014/main" id="{2AB1F046-965E-46B3-8F38-1BF59FE5CFE1}"/>
              </a:ext>
            </a:extLst>
          </p:cNvPr>
          <p:cNvSpPr>
            <a:spLocks noGrp="1"/>
          </p:cNvSpPr>
          <p:nvPr>
            <p:ph type="sldNum" sz="quarter" idx="3"/>
          </p:nvPr>
        </p:nvSpPr>
        <p:spPr>
          <a:xfrm>
            <a:off x="3901698" y="9519055"/>
            <a:ext cx="2984871" cy="502834"/>
          </a:xfrm>
          <a:prstGeom prst="rect">
            <a:avLst/>
          </a:prstGeom>
        </p:spPr>
        <p:txBody>
          <a:bodyPr vert="horz" lIns="96625" tIns="48312" rIns="96625" bIns="48312" rtlCol="0" anchor="b"/>
          <a:lstStyle>
            <a:lvl1pPr algn="r">
              <a:defRPr sz="1300"/>
            </a:lvl1pPr>
          </a:lstStyle>
          <a:p>
            <a:fld id="{A433BB8F-7739-4E84-9D14-DC6BE98AAA9F}" type="slidenum">
              <a:rPr lang="en-US" smtClean="0"/>
              <a:t>‹N°›</a:t>
            </a:fld>
            <a:endParaRPr lang="en-US"/>
          </a:p>
        </p:txBody>
      </p:sp>
    </p:spTree>
    <p:extLst>
      <p:ext uri="{BB962C8B-B14F-4D97-AF65-F5344CB8AC3E}">
        <p14:creationId xmlns:p14="http://schemas.microsoft.com/office/powerpoint/2010/main" val="3596544821"/>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jpg"/><Relationship Id="rId2" Type="http://schemas.openxmlformats.org/officeDocument/2006/relationships/image" Target="../media/image4.wmf"/><Relationship Id="rId1" Type="http://schemas.openxmlformats.org/officeDocument/2006/relationships/slideMaster" Target="../slideMasters/slideMaster1.xml"/><Relationship Id="rId6" Type="http://schemas.openxmlformats.org/officeDocument/2006/relationships/image" Target="../media/image8.jpg"/><Relationship Id="rId5" Type="http://schemas.openxmlformats.org/officeDocument/2006/relationships/image" Target="../media/image7.png"/><Relationship Id="rId4" Type="http://schemas.openxmlformats.org/officeDocument/2006/relationships/image" Target="../media/image6.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11F5CE1F-3A2A-4EDB-95DB-2C47FDE41506}"/>
              </a:ext>
            </a:extLst>
          </p:cNvPr>
          <p:cNvSpPr>
            <a:spLocks noGrp="1"/>
          </p:cNvSpPr>
          <p:nvPr>
            <p:ph type="body" sz="quarter" idx="10" hasCustomPrompt="1"/>
          </p:nvPr>
        </p:nvSpPr>
        <p:spPr>
          <a:xfrm>
            <a:off x="246452" y="2222627"/>
            <a:ext cx="8706892" cy="750888"/>
          </a:xfrm>
          <a:prstGeom prst="rect">
            <a:avLst/>
          </a:prstGeom>
        </p:spPr>
        <p:txBody>
          <a:bodyPr>
            <a:normAutofit/>
          </a:bodyPr>
          <a:lstStyle>
            <a:lvl1pPr marL="0" indent="0">
              <a:buNone/>
              <a:defRPr sz="2800" b="1">
                <a:solidFill>
                  <a:schemeClr val="bg1"/>
                </a:solidFill>
                <a:latin typeface="+mj-lt"/>
              </a:defRPr>
            </a:lvl1pPr>
          </a:lstStyle>
          <a:p>
            <a:pPr lvl="0"/>
            <a:r>
              <a:rPr lang="en-US" dirty="0"/>
              <a:t>Insert the title of your presentation</a:t>
            </a:r>
          </a:p>
        </p:txBody>
      </p:sp>
      <p:sp>
        <p:nvSpPr>
          <p:cNvPr id="11" name="Title 1">
            <a:extLst>
              <a:ext uri="{FF2B5EF4-FFF2-40B4-BE49-F238E27FC236}">
                <a16:creationId xmlns:a16="http://schemas.microsoft.com/office/drawing/2014/main" id="{225EB480-B3F4-4567-B0B3-7D3AA938ECB6}"/>
              </a:ext>
            </a:extLst>
          </p:cNvPr>
          <p:cNvSpPr txBox="1">
            <a:spLocks/>
          </p:cNvSpPr>
          <p:nvPr userDrawn="1"/>
        </p:nvSpPr>
        <p:spPr>
          <a:xfrm>
            <a:off x="246452" y="137159"/>
            <a:ext cx="8706892" cy="1371601"/>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2800" b="1" kern="1200">
                <a:solidFill>
                  <a:schemeClr val="bg1"/>
                </a:solidFill>
                <a:latin typeface="+mn-lt"/>
                <a:ea typeface="+mj-ea"/>
                <a:cs typeface="+mj-cs"/>
              </a:defRPr>
            </a:lvl1pPr>
          </a:lstStyle>
          <a:p>
            <a:r>
              <a:rPr lang="en-US" sz="2800" dirty="0"/>
              <a:t>19th Annual Meeting of the European Network on Regional </a:t>
            </a:r>
            <a:r>
              <a:rPr lang="en-US" sz="2800" dirty="0" err="1"/>
              <a:t>Labour</a:t>
            </a:r>
            <a:r>
              <a:rPr lang="en-US" sz="2800" dirty="0"/>
              <a:t> Market Monitoring </a:t>
            </a:r>
            <a:endParaRPr lang="en-US" dirty="0"/>
          </a:p>
          <a:p>
            <a:endParaRPr lang="en-US" sz="2400" b="0" dirty="0"/>
          </a:p>
          <a:p>
            <a:r>
              <a:rPr lang="en-US" sz="2400" b="0" dirty="0"/>
              <a:t>Lugano, Switzerland 5. – 6. September 2024 </a:t>
            </a:r>
          </a:p>
        </p:txBody>
      </p:sp>
      <p:sp>
        <p:nvSpPr>
          <p:cNvPr id="13" name="Text Placeholder 12">
            <a:extLst>
              <a:ext uri="{FF2B5EF4-FFF2-40B4-BE49-F238E27FC236}">
                <a16:creationId xmlns:a16="http://schemas.microsoft.com/office/drawing/2014/main" id="{6960D059-FEC1-41FA-BAB4-F0D97DDF699E}"/>
              </a:ext>
            </a:extLst>
          </p:cNvPr>
          <p:cNvSpPr>
            <a:spLocks noGrp="1"/>
          </p:cNvSpPr>
          <p:nvPr>
            <p:ph type="body" sz="quarter" idx="11" hasCustomPrompt="1"/>
          </p:nvPr>
        </p:nvSpPr>
        <p:spPr>
          <a:xfrm>
            <a:off x="246452" y="3429000"/>
            <a:ext cx="8706892" cy="576263"/>
          </a:xfrm>
          <a:prstGeom prst="rect">
            <a:avLst/>
          </a:prstGeom>
        </p:spPr>
        <p:txBody>
          <a:bodyPr>
            <a:noAutofit/>
          </a:bodyPr>
          <a:lstStyle>
            <a:lvl1pPr marL="0" indent="0">
              <a:buNone/>
              <a:defRPr sz="2000" b="1">
                <a:solidFill>
                  <a:schemeClr val="bg1"/>
                </a:solidFill>
                <a:latin typeface="+mj-lt"/>
              </a:defRPr>
            </a:lvl1pPr>
          </a:lstStyle>
          <a:p>
            <a:pPr lvl="0"/>
            <a:r>
              <a:rPr lang="en-US" dirty="0"/>
              <a:t>Insert you academic title, first name, last name and position within ENRLMM</a:t>
            </a:r>
          </a:p>
        </p:txBody>
      </p:sp>
      <p:sp>
        <p:nvSpPr>
          <p:cNvPr id="15" name="Text Placeholder 14">
            <a:extLst>
              <a:ext uri="{FF2B5EF4-FFF2-40B4-BE49-F238E27FC236}">
                <a16:creationId xmlns:a16="http://schemas.microsoft.com/office/drawing/2014/main" id="{6591B148-5494-4A77-A84C-2BF42A956BDE}"/>
              </a:ext>
            </a:extLst>
          </p:cNvPr>
          <p:cNvSpPr>
            <a:spLocks noGrp="1"/>
          </p:cNvSpPr>
          <p:nvPr>
            <p:ph type="body" sz="quarter" idx="12" hasCustomPrompt="1"/>
          </p:nvPr>
        </p:nvSpPr>
        <p:spPr>
          <a:xfrm>
            <a:off x="246452" y="4443413"/>
            <a:ext cx="8706892" cy="357187"/>
          </a:xfrm>
          <a:prstGeom prst="rect">
            <a:avLst/>
          </a:prstGeom>
        </p:spPr>
        <p:txBody>
          <a:bodyPr>
            <a:normAutofit/>
          </a:bodyPr>
          <a:lstStyle>
            <a:lvl1pPr marL="0" indent="0">
              <a:buNone/>
              <a:defRPr lang="en-US" sz="2000" dirty="0" smtClean="0">
                <a:solidFill>
                  <a:schemeClr val="bg1"/>
                </a:solidFill>
                <a:latin typeface="+mj-lt"/>
              </a:defRPr>
            </a:lvl1pPr>
            <a:lvl2pPr marL="457200" indent="0">
              <a:buNone/>
              <a:defRPr/>
            </a:lvl2pPr>
          </a:lstStyle>
          <a:p>
            <a:pPr lvl="0"/>
            <a:r>
              <a:rPr lang="en-US" dirty="0"/>
              <a:t>Insert the name of your </a:t>
            </a:r>
            <a:r>
              <a:rPr lang="en-US" dirty="0" err="1"/>
              <a:t>organisation</a:t>
            </a:r>
            <a:endParaRPr lang="en-US" dirty="0"/>
          </a:p>
        </p:txBody>
      </p:sp>
      <p:sp>
        <p:nvSpPr>
          <p:cNvPr id="17" name="Text Placeholder 16">
            <a:extLst>
              <a:ext uri="{FF2B5EF4-FFF2-40B4-BE49-F238E27FC236}">
                <a16:creationId xmlns:a16="http://schemas.microsoft.com/office/drawing/2014/main" id="{21DB112E-6832-47F6-98A5-88DE9AA106F7}"/>
              </a:ext>
            </a:extLst>
          </p:cNvPr>
          <p:cNvSpPr>
            <a:spLocks noGrp="1"/>
          </p:cNvSpPr>
          <p:nvPr>
            <p:ph type="body" sz="quarter" idx="13" hasCustomPrompt="1"/>
          </p:nvPr>
        </p:nvSpPr>
        <p:spPr>
          <a:xfrm>
            <a:off x="246452" y="4972594"/>
            <a:ext cx="8706892" cy="338138"/>
          </a:xfrm>
          <a:prstGeom prst="rect">
            <a:avLst/>
          </a:prstGeom>
        </p:spPr>
        <p:txBody>
          <a:bodyPr>
            <a:noAutofit/>
          </a:bodyPr>
          <a:lstStyle>
            <a:lvl1pPr marL="0" indent="0">
              <a:buNone/>
              <a:defRPr sz="2000">
                <a:solidFill>
                  <a:schemeClr val="bg1"/>
                </a:solidFill>
                <a:latin typeface="+mj-lt"/>
              </a:defRPr>
            </a:lvl1pPr>
          </a:lstStyle>
          <a:p>
            <a:pPr lvl="0"/>
            <a:r>
              <a:rPr lang="en-US" dirty="0"/>
              <a:t>Insert your country</a:t>
            </a:r>
          </a:p>
        </p:txBody>
      </p:sp>
      <p:sp>
        <p:nvSpPr>
          <p:cNvPr id="20" name="Title 1">
            <a:extLst>
              <a:ext uri="{FF2B5EF4-FFF2-40B4-BE49-F238E27FC236}">
                <a16:creationId xmlns:a16="http://schemas.microsoft.com/office/drawing/2014/main" id="{A79BD329-971D-4480-B9CF-DA4D9C0ED569}"/>
              </a:ext>
            </a:extLst>
          </p:cNvPr>
          <p:cNvSpPr txBox="1">
            <a:spLocks/>
          </p:cNvSpPr>
          <p:nvPr userDrawn="1"/>
        </p:nvSpPr>
        <p:spPr>
          <a:xfrm>
            <a:off x="9778904" y="1865363"/>
            <a:ext cx="2029288" cy="35718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2800" b="1" kern="1200">
                <a:solidFill>
                  <a:schemeClr val="bg1"/>
                </a:solidFill>
                <a:latin typeface="+mn-lt"/>
                <a:ea typeface="+mj-ea"/>
                <a:cs typeface="+mj-cs"/>
              </a:defRPr>
            </a:lvl1pPr>
          </a:lstStyle>
          <a:p>
            <a:r>
              <a:rPr lang="en-US" sz="1400" b="0" dirty="0">
                <a:solidFill>
                  <a:schemeClr val="tx2"/>
                </a:solidFill>
              </a:rPr>
              <a:t>In partnership with:</a:t>
            </a:r>
            <a:endParaRPr lang="en-US" sz="1100" b="0" dirty="0">
              <a:solidFill>
                <a:schemeClr val="tx2"/>
              </a:solidFill>
            </a:endParaRPr>
          </a:p>
        </p:txBody>
      </p:sp>
      <p:pic>
        <p:nvPicPr>
          <p:cNvPr id="3" name="Picture 4">
            <a:extLst>
              <a:ext uri="{FF2B5EF4-FFF2-40B4-BE49-F238E27FC236}">
                <a16:creationId xmlns:a16="http://schemas.microsoft.com/office/drawing/2014/main" id="{DC0ACCC5-830E-4F0D-703F-17CC99EAFBF8}"/>
              </a:ext>
            </a:extLst>
          </p:cNvPr>
          <p:cNvPicPr>
            <a:picLocks noChangeAspect="1" noChangeArrowheads="1"/>
          </p:cNvPicPr>
          <p:nvPr userDrawn="1"/>
        </p:nvPicPr>
        <p:blipFill>
          <a:blip r:embed="rId2" cstate="hqprint">
            <a:extLst>
              <a:ext uri="{28A0092B-C50C-407E-A947-70E740481C1C}">
                <a14:useLocalDpi xmlns:a14="http://schemas.microsoft.com/office/drawing/2010/main" val="0"/>
              </a:ext>
            </a:extLst>
          </a:blip>
          <a:srcRect r="73958" b="35594"/>
          <a:stretch>
            <a:fillRect/>
          </a:stretch>
        </p:blipFill>
        <p:spPr bwMode="auto">
          <a:xfrm>
            <a:off x="9778904" y="2804957"/>
            <a:ext cx="2304000" cy="641872"/>
          </a:xfrm>
          <a:prstGeom prst="rect">
            <a:avLst/>
          </a:prstGeom>
          <a:noFill/>
          <a:ln>
            <a:noFill/>
          </a:ln>
          <a:effectLst/>
          <a:extLst>
            <a:ext uri="{909E8E84-426E-40DD-AFC4-6F175D3DCCD1}">
              <a14:hiddenFill xmlns:a14="http://schemas.microsoft.com/office/drawing/2010/main">
                <a:solidFill>
                  <a:srgbClr val="696464"/>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4" name="Picture 5">
            <a:extLst>
              <a:ext uri="{FF2B5EF4-FFF2-40B4-BE49-F238E27FC236}">
                <a16:creationId xmlns:a16="http://schemas.microsoft.com/office/drawing/2014/main" id="{5473AFCE-BD19-9DF4-1BB0-AF8D323968FF}"/>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0193235" y="5811774"/>
            <a:ext cx="1455838" cy="792978"/>
          </a:xfrm>
          <a:prstGeom prst="rect">
            <a:avLst/>
          </a:prstGeom>
          <a:noFill/>
          <a:ln>
            <a:noFill/>
          </a:ln>
          <a:effectLst/>
          <a:extLst>
            <a:ext uri="{909E8E84-426E-40DD-AFC4-6F175D3DCCD1}">
              <a14:hiddenFill xmlns:a14="http://schemas.microsoft.com/office/drawing/2010/main">
                <a:solidFill>
                  <a:srgbClr val="696464"/>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12" name="Grafik 11" descr="Ein Bild, das Text, Grafiken, Schrift, Logo enthält.&#10;&#10;Automatisch generierte Beschreibung">
            <a:extLst>
              <a:ext uri="{FF2B5EF4-FFF2-40B4-BE49-F238E27FC236}">
                <a16:creationId xmlns:a16="http://schemas.microsoft.com/office/drawing/2014/main" id="{B1A0C8F5-F28E-4D83-DEFB-8782FFD2EE5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230772" y="3498281"/>
            <a:ext cx="1624980" cy="767629"/>
          </a:xfrm>
          <a:prstGeom prst="rect">
            <a:avLst/>
          </a:prstGeom>
        </p:spPr>
      </p:pic>
      <p:pic>
        <p:nvPicPr>
          <p:cNvPr id="16" name="Grafik 15">
            <a:extLst>
              <a:ext uri="{FF2B5EF4-FFF2-40B4-BE49-F238E27FC236}">
                <a16:creationId xmlns:a16="http://schemas.microsoft.com/office/drawing/2014/main" id="{FC787FDE-E89B-AF5C-EEE8-7F410EE9642E}"/>
              </a:ext>
            </a:extLst>
          </p:cNvPr>
          <p:cNvPicPr>
            <a:picLocks noChangeAspect="1"/>
          </p:cNvPicPr>
          <p:nvPr userDrawn="1"/>
        </p:nvPicPr>
        <p:blipFill>
          <a:blip r:embed="rId5"/>
          <a:stretch>
            <a:fillRect/>
          </a:stretch>
        </p:blipFill>
        <p:spPr>
          <a:xfrm>
            <a:off x="9986556" y="4309240"/>
            <a:ext cx="1743075" cy="609600"/>
          </a:xfrm>
          <a:prstGeom prst="rect">
            <a:avLst/>
          </a:prstGeom>
        </p:spPr>
      </p:pic>
      <p:pic>
        <p:nvPicPr>
          <p:cNvPr id="6" name="Grafik 5" descr="Ein Bild, das Text, Schrift, Logo, Grafiken enthält.&#10;&#10;Automatisch generierte Beschreibung">
            <a:extLst>
              <a:ext uri="{FF2B5EF4-FFF2-40B4-BE49-F238E27FC236}">
                <a16:creationId xmlns:a16="http://schemas.microsoft.com/office/drawing/2014/main" id="{58D36BD6-00F8-77CF-95C7-06FDE2256D8A}"/>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0589930" y="2112287"/>
            <a:ext cx="1429188" cy="800973"/>
          </a:xfrm>
          <a:prstGeom prst="rect">
            <a:avLst/>
          </a:prstGeom>
        </p:spPr>
      </p:pic>
      <p:pic>
        <p:nvPicPr>
          <p:cNvPr id="8" name="Grafik 7" descr="Ein Bild, das Text, Screenshot, Schrift, Visitenkarte enthält.&#10;&#10;Automatisch generierte Beschreibung">
            <a:extLst>
              <a:ext uri="{FF2B5EF4-FFF2-40B4-BE49-F238E27FC236}">
                <a16:creationId xmlns:a16="http://schemas.microsoft.com/office/drawing/2014/main" id="{9F308512-E035-40D2-DECE-CD6DDF8444BC}"/>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9927836" y="4866291"/>
            <a:ext cx="2178414" cy="903245"/>
          </a:xfrm>
          <a:prstGeom prst="rect">
            <a:avLst/>
          </a:prstGeom>
        </p:spPr>
      </p:pic>
    </p:spTree>
    <p:extLst>
      <p:ext uri="{BB962C8B-B14F-4D97-AF65-F5344CB8AC3E}">
        <p14:creationId xmlns:p14="http://schemas.microsoft.com/office/powerpoint/2010/main" val="41851289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9" name="Rectangle 8"/>
          <p:cNvSpPr/>
          <p:nvPr/>
        </p:nvSpPr>
        <p:spPr bwMode="ltGray">
          <a:xfrm>
            <a:off x="0" y="-1"/>
            <a:ext cx="9681493" cy="68579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9681494" y="0"/>
            <a:ext cx="2510506" cy="6858000"/>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hasCustomPrompt="1"/>
          </p:nvPr>
        </p:nvSpPr>
        <p:spPr>
          <a:xfrm>
            <a:off x="110051" y="88831"/>
            <a:ext cx="8935626" cy="1373070"/>
          </a:xfrm>
          <a:prstGeom prst="rect">
            <a:avLst/>
          </a:prstGeom>
        </p:spPr>
        <p:txBody>
          <a:bodyPr anchor="ctr">
            <a:noAutofit/>
          </a:bodyPr>
          <a:lstStyle>
            <a:lvl1pPr algn="l">
              <a:defRPr sz="4400">
                <a:solidFill>
                  <a:schemeClr val="tx2">
                    <a:lumMod val="75000"/>
                  </a:schemeClr>
                </a:solidFill>
              </a:defRPr>
            </a:lvl1pPr>
          </a:lstStyle>
          <a:p>
            <a:r>
              <a:rPr lang="en-US" dirty="0"/>
              <a:t>Insert your title</a:t>
            </a:r>
          </a:p>
        </p:txBody>
      </p:sp>
      <p:pic>
        <p:nvPicPr>
          <p:cNvPr id="11" name="Picture 10" descr="HD-ShadowLong.png">
            <a:extLst>
              <a:ext uri="{FF2B5EF4-FFF2-40B4-BE49-F238E27FC236}">
                <a16:creationId xmlns:a16="http://schemas.microsoft.com/office/drawing/2014/main" id="{1984B02F-7741-40DE-BA07-961FA275AFC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050" y="1461901"/>
            <a:ext cx="9571443" cy="321164"/>
          </a:xfrm>
          <a:prstGeom prst="rect">
            <a:avLst/>
          </a:prstGeom>
        </p:spPr>
      </p:pic>
      <p:grpSp>
        <p:nvGrpSpPr>
          <p:cNvPr id="12" name="Group 11">
            <a:extLst>
              <a:ext uri="{FF2B5EF4-FFF2-40B4-BE49-F238E27FC236}">
                <a16:creationId xmlns:a16="http://schemas.microsoft.com/office/drawing/2014/main" id="{95EA64DE-1FF1-4B27-97BF-2E75695B0967}"/>
              </a:ext>
            </a:extLst>
          </p:cNvPr>
          <p:cNvGrpSpPr/>
          <p:nvPr userDrawn="1"/>
        </p:nvGrpSpPr>
        <p:grpSpPr>
          <a:xfrm>
            <a:off x="9936852" y="117996"/>
            <a:ext cx="2145097" cy="1314740"/>
            <a:chOff x="7163314" y="287057"/>
            <a:chExt cx="1980000" cy="1314740"/>
          </a:xfrm>
        </p:grpSpPr>
        <p:pic>
          <p:nvPicPr>
            <p:cNvPr id="13" name="Picture 2" descr="킎খh">
              <a:extLst>
                <a:ext uri="{FF2B5EF4-FFF2-40B4-BE49-F238E27FC236}">
                  <a16:creationId xmlns:a16="http://schemas.microsoft.com/office/drawing/2014/main" id="{C2BA09F0-5B3B-4712-9F80-E6CFC73EFDBC}"/>
                </a:ext>
              </a:extLst>
            </p:cNvPr>
            <p:cNvPicPr>
              <a:picLocks noChangeAspect="1" noChangeArrowheads="1"/>
            </p:cNvPicPr>
            <p:nvPr/>
          </p:nvPicPr>
          <p:blipFill>
            <a:blip r:embed="rId3" cstate="print"/>
            <a:srcRect r="77258"/>
            <a:stretch>
              <a:fillRect/>
            </a:stretch>
          </p:blipFill>
          <p:spPr bwMode="auto">
            <a:xfrm>
              <a:off x="7289219" y="911309"/>
              <a:ext cx="1728192" cy="690488"/>
            </a:xfrm>
            <a:prstGeom prst="rect">
              <a:avLst/>
            </a:prstGeom>
            <a:noFill/>
            <a:ln w="9525">
              <a:noFill/>
              <a:miter lim="800000"/>
              <a:headEnd/>
              <a:tailEnd/>
            </a:ln>
          </p:spPr>
        </p:pic>
        <p:sp>
          <p:nvSpPr>
            <p:cNvPr id="14" name="Textfeld 7">
              <a:extLst>
                <a:ext uri="{FF2B5EF4-FFF2-40B4-BE49-F238E27FC236}">
                  <a16:creationId xmlns:a16="http://schemas.microsoft.com/office/drawing/2014/main" id="{1E14E94C-8CD9-4AC2-BA7B-65EBEE761964}"/>
                </a:ext>
              </a:extLst>
            </p:cNvPr>
            <p:cNvSpPr txBox="1"/>
            <p:nvPr/>
          </p:nvSpPr>
          <p:spPr>
            <a:xfrm>
              <a:off x="7163314" y="287057"/>
              <a:ext cx="1980000" cy="646331"/>
            </a:xfrm>
            <a:prstGeom prst="rect">
              <a:avLst/>
            </a:prstGeom>
            <a:noFill/>
          </p:spPr>
          <p:txBody>
            <a:bodyPr wrap="square" rtlCol="0">
              <a:spAutoFit/>
            </a:bodyPr>
            <a:lstStyle/>
            <a:p>
              <a:pPr algn="ctr" defTabSz="914400" fontAlgn="auto">
                <a:spcBef>
                  <a:spcPts val="0"/>
                </a:spcBef>
                <a:spcAft>
                  <a:spcPts val="0"/>
                </a:spcAft>
              </a:pPr>
              <a:r>
                <a:rPr lang="de-DE" sz="1200" b="1" dirty="0">
                  <a:solidFill>
                    <a:schemeClr val="tx2">
                      <a:lumMod val="50000"/>
                    </a:schemeClr>
                  </a:solidFill>
                  <a:latin typeface="+mn-lt"/>
                  <a:cs typeface="+mn-cs"/>
                </a:rPr>
                <a:t>European Network </a:t>
              </a:r>
            </a:p>
            <a:p>
              <a:pPr algn="ctr" defTabSz="914400" fontAlgn="auto">
                <a:spcBef>
                  <a:spcPts val="0"/>
                </a:spcBef>
                <a:spcAft>
                  <a:spcPts val="0"/>
                </a:spcAft>
              </a:pPr>
              <a:r>
                <a:rPr lang="de-DE" sz="1200" b="1" dirty="0">
                  <a:solidFill>
                    <a:schemeClr val="tx2">
                      <a:lumMod val="50000"/>
                    </a:schemeClr>
                  </a:solidFill>
                  <a:latin typeface="+mn-lt"/>
                  <a:cs typeface="+mn-cs"/>
                </a:rPr>
                <a:t>on Regional Labour </a:t>
              </a:r>
            </a:p>
            <a:p>
              <a:pPr algn="ctr" defTabSz="914400" fontAlgn="auto">
                <a:spcBef>
                  <a:spcPts val="0"/>
                </a:spcBef>
                <a:spcAft>
                  <a:spcPts val="0"/>
                </a:spcAft>
              </a:pPr>
              <a:r>
                <a:rPr lang="de-DE" sz="1200" b="1" dirty="0">
                  <a:solidFill>
                    <a:schemeClr val="tx2">
                      <a:lumMod val="50000"/>
                    </a:schemeClr>
                  </a:solidFill>
                  <a:latin typeface="+mn-lt"/>
                  <a:cs typeface="+mn-cs"/>
                </a:rPr>
                <a:t>Market Monitoring</a:t>
              </a:r>
            </a:p>
          </p:txBody>
        </p:sp>
      </p:grpSp>
      <p:pic>
        <p:nvPicPr>
          <p:cNvPr id="15" name="Picture 14" descr="HD-ShadowShort.png">
            <a:extLst>
              <a:ext uri="{FF2B5EF4-FFF2-40B4-BE49-F238E27FC236}">
                <a16:creationId xmlns:a16="http://schemas.microsoft.com/office/drawing/2014/main" id="{5888F627-CC4D-415C-B39D-DE7802DD7221}"/>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681493" y="1478212"/>
            <a:ext cx="2400456" cy="216041"/>
          </a:xfrm>
          <a:prstGeom prst="rect">
            <a:avLst/>
          </a:prstGeom>
        </p:spPr>
      </p:pic>
      <p:sp>
        <p:nvSpPr>
          <p:cNvPr id="16" name="Content Placeholder 3">
            <a:extLst>
              <a:ext uri="{FF2B5EF4-FFF2-40B4-BE49-F238E27FC236}">
                <a16:creationId xmlns:a16="http://schemas.microsoft.com/office/drawing/2014/main" id="{1AAABA5D-EB5B-4C15-99A3-DCD4E39F5FC3}"/>
              </a:ext>
            </a:extLst>
          </p:cNvPr>
          <p:cNvSpPr>
            <a:spLocks noGrp="1"/>
          </p:cNvSpPr>
          <p:nvPr>
            <p:ph sz="quarter" idx="10" hasCustomPrompt="1"/>
          </p:nvPr>
        </p:nvSpPr>
        <p:spPr>
          <a:xfrm>
            <a:off x="110049" y="1756446"/>
            <a:ext cx="8935626" cy="5004460"/>
          </a:xfrm>
          <a:prstGeom prst="rect">
            <a:avLst/>
          </a:prstGeom>
        </p:spPr>
        <p:txBody>
          <a:bodyPr/>
          <a:lstStyle>
            <a:lvl1pPr marL="0" indent="0">
              <a:buNone/>
              <a:defRPr>
                <a:solidFill>
                  <a:schemeClr val="tx2">
                    <a:lumMod val="75000"/>
                  </a:schemeClr>
                </a:solidFill>
              </a:defRPr>
            </a:lvl1pPr>
            <a:lvl2pPr>
              <a:defRPr>
                <a:solidFill>
                  <a:schemeClr val="tx2">
                    <a:lumMod val="75000"/>
                  </a:schemeClr>
                </a:solidFill>
              </a:defRPr>
            </a:lvl2pPr>
            <a:lvl3pPr>
              <a:defRPr>
                <a:solidFill>
                  <a:schemeClr val="tx2">
                    <a:lumMod val="75000"/>
                  </a:schemeClr>
                </a:solidFill>
              </a:defRPr>
            </a:lvl3pPr>
            <a:lvl4pPr>
              <a:defRPr>
                <a:solidFill>
                  <a:schemeClr val="tx2">
                    <a:lumMod val="75000"/>
                  </a:schemeClr>
                </a:solidFill>
              </a:defRPr>
            </a:lvl4pPr>
            <a:lvl5pPr>
              <a:defRPr>
                <a:solidFill>
                  <a:schemeClr val="tx2">
                    <a:lumMod val="75000"/>
                  </a:schemeClr>
                </a:solidFill>
              </a:defRPr>
            </a:lvl5pPr>
          </a:lstStyle>
          <a:p>
            <a:pPr lvl="0"/>
            <a:r>
              <a:rPr lang="en-US" dirty="0"/>
              <a:t>Insert your text</a:t>
            </a:r>
          </a:p>
          <a:p>
            <a:pPr lvl="1"/>
            <a:r>
              <a:rPr lang="en-US" dirty="0"/>
              <a:t>First level</a:t>
            </a:r>
          </a:p>
          <a:p>
            <a:pPr lvl="2"/>
            <a:r>
              <a:rPr lang="en-US" dirty="0"/>
              <a:t>Second level</a:t>
            </a:r>
          </a:p>
          <a:p>
            <a:pPr lvl="3"/>
            <a:r>
              <a:rPr lang="en-US" dirty="0"/>
              <a:t>Third level</a:t>
            </a:r>
          </a:p>
          <a:p>
            <a:pPr lvl="4"/>
            <a:r>
              <a:rPr lang="en-US" dirty="0"/>
              <a:t>Fourth level</a:t>
            </a:r>
          </a:p>
        </p:txBody>
      </p:sp>
      <p:sp>
        <p:nvSpPr>
          <p:cNvPr id="19" name="Title 1">
            <a:extLst>
              <a:ext uri="{FF2B5EF4-FFF2-40B4-BE49-F238E27FC236}">
                <a16:creationId xmlns:a16="http://schemas.microsoft.com/office/drawing/2014/main" id="{FBAC2965-A360-4DE9-8AC4-E3CB8152CE87}"/>
              </a:ext>
            </a:extLst>
          </p:cNvPr>
          <p:cNvSpPr txBox="1">
            <a:spLocks/>
          </p:cNvSpPr>
          <p:nvPr userDrawn="1"/>
        </p:nvSpPr>
        <p:spPr>
          <a:xfrm>
            <a:off x="9791542" y="2253942"/>
            <a:ext cx="2304662" cy="2792188"/>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2800" b="1" kern="1200">
                <a:solidFill>
                  <a:schemeClr val="bg1"/>
                </a:solidFill>
                <a:latin typeface="+mn-lt"/>
                <a:ea typeface="+mj-ea"/>
                <a:cs typeface="+mj-cs"/>
              </a:defRPr>
            </a:lvl1pPr>
          </a:lstStyle>
          <a:p>
            <a:pPr algn="ctr"/>
            <a:r>
              <a:rPr lang="en-US" sz="1800" b="0" dirty="0">
                <a:solidFill>
                  <a:schemeClr val="tx2">
                    <a:lumMod val="50000"/>
                  </a:schemeClr>
                </a:solidFill>
              </a:rPr>
              <a:t>19th Annual Meeting of the European Network on Regional </a:t>
            </a:r>
            <a:r>
              <a:rPr lang="en-US" sz="1800" b="0" dirty="0" err="1">
                <a:solidFill>
                  <a:schemeClr val="tx2">
                    <a:lumMod val="50000"/>
                  </a:schemeClr>
                </a:solidFill>
              </a:rPr>
              <a:t>Labour</a:t>
            </a:r>
            <a:r>
              <a:rPr lang="en-US" sz="1800" b="0" dirty="0">
                <a:solidFill>
                  <a:schemeClr val="tx2">
                    <a:lumMod val="50000"/>
                  </a:schemeClr>
                </a:solidFill>
              </a:rPr>
              <a:t> Market Monitoring </a:t>
            </a:r>
          </a:p>
          <a:p>
            <a:pPr algn="ctr"/>
            <a:endParaRPr lang="en-US" sz="1400" b="0" dirty="0">
              <a:solidFill>
                <a:schemeClr val="tx2">
                  <a:lumMod val="50000"/>
                </a:schemeClr>
              </a:solidFill>
            </a:endParaRPr>
          </a:p>
          <a:p>
            <a:pPr algn="ctr"/>
            <a:r>
              <a:rPr lang="it-IT" sz="1400" b="0" dirty="0">
                <a:solidFill>
                  <a:schemeClr val="tx2">
                    <a:lumMod val="50000"/>
                  </a:schemeClr>
                </a:solidFill>
              </a:rPr>
              <a:t>Lugano, </a:t>
            </a:r>
            <a:r>
              <a:rPr lang="it-IT" sz="1400" b="0" dirty="0" err="1">
                <a:solidFill>
                  <a:schemeClr val="tx2">
                    <a:lumMod val="50000"/>
                  </a:schemeClr>
                </a:solidFill>
              </a:rPr>
              <a:t>Switzerland</a:t>
            </a:r>
            <a:endParaRPr lang="it-IT" sz="1400" b="0" dirty="0">
              <a:solidFill>
                <a:schemeClr val="tx2">
                  <a:lumMod val="50000"/>
                </a:schemeClr>
              </a:solidFill>
            </a:endParaRPr>
          </a:p>
          <a:p>
            <a:pPr algn="ctr"/>
            <a:r>
              <a:rPr lang="it-IT" sz="1400" b="0" dirty="0">
                <a:solidFill>
                  <a:schemeClr val="tx2">
                    <a:lumMod val="50000"/>
                  </a:schemeClr>
                </a:solidFill>
              </a:rPr>
              <a:t>5 – 6 </a:t>
            </a:r>
            <a:r>
              <a:rPr lang="it-IT" sz="1400" b="0" dirty="0" err="1">
                <a:solidFill>
                  <a:schemeClr val="tx2">
                    <a:lumMod val="50000"/>
                  </a:schemeClr>
                </a:solidFill>
              </a:rPr>
              <a:t>September</a:t>
            </a:r>
            <a:r>
              <a:rPr lang="it-IT" sz="1400" b="0" dirty="0">
                <a:solidFill>
                  <a:schemeClr val="tx2">
                    <a:lumMod val="50000"/>
                  </a:schemeClr>
                </a:solidFill>
              </a:rPr>
              <a:t> 2024</a:t>
            </a:r>
          </a:p>
        </p:txBody>
      </p:sp>
    </p:spTree>
    <p:extLst>
      <p:ext uri="{BB962C8B-B14F-4D97-AF65-F5344CB8AC3E}">
        <p14:creationId xmlns:p14="http://schemas.microsoft.com/office/powerpoint/2010/main" val="286779856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EC8816FC-ECC9-4E2C-B76D-0CDEBA67512B}"/>
              </a:ext>
            </a:extLst>
          </p:cNvPr>
          <p:cNvSpPr/>
          <p:nvPr userDrawn="1"/>
        </p:nvSpPr>
        <p:spPr>
          <a:xfrm>
            <a:off x="0" y="0"/>
            <a:ext cx="9681494" cy="6858000"/>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a:extLst>
              <a:ext uri="{FF2B5EF4-FFF2-40B4-BE49-F238E27FC236}">
                <a16:creationId xmlns:a16="http://schemas.microsoft.com/office/drawing/2014/main" id="{2879D9C8-F0AC-4035-AB5F-F1329A987230}"/>
              </a:ext>
            </a:extLst>
          </p:cNvPr>
          <p:cNvSpPr>
            <a:spLocks noGrp="1"/>
          </p:cNvSpPr>
          <p:nvPr>
            <p:ph type="title"/>
          </p:nvPr>
        </p:nvSpPr>
        <p:spPr>
          <a:xfrm>
            <a:off x="246452" y="135240"/>
            <a:ext cx="8706892" cy="1284102"/>
          </a:xfrm>
          <a:prstGeom prst="rect">
            <a:avLst/>
          </a:prstGeom>
        </p:spPr>
        <p:txBody>
          <a:bodyPr vert="horz" lIns="91440" tIns="45720" rIns="91440" bIns="45720" rtlCol="0" anchor="ctr">
            <a:noAutofit/>
          </a:bodyPr>
          <a:lstStyle/>
          <a:p>
            <a:r>
              <a:rPr lang="en-US" dirty="0"/>
              <a:t>The 19th Edition of the Annual Meeting of the European Network on Regional </a:t>
            </a:r>
            <a:r>
              <a:rPr lang="en-US" dirty="0" err="1"/>
              <a:t>Labour</a:t>
            </a:r>
            <a:r>
              <a:rPr lang="en-US" dirty="0"/>
              <a:t> Market Monitoring</a:t>
            </a:r>
          </a:p>
        </p:txBody>
      </p:sp>
      <p:sp>
        <p:nvSpPr>
          <p:cNvPr id="3" name="Text Placeholder 2">
            <a:extLst>
              <a:ext uri="{FF2B5EF4-FFF2-40B4-BE49-F238E27FC236}">
                <a16:creationId xmlns:a16="http://schemas.microsoft.com/office/drawing/2014/main" id="{8933BF84-E170-4E24-BF7E-02468EB45DB8}"/>
              </a:ext>
            </a:extLst>
          </p:cNvPr>
          <p:cNvSpPr>
            <a:spLocks noGrp="1"/>
          </p:cNvSpPr>
          <p:nvPr>
            <p:ph type="body" idx="1"/>
          </p:nvPr>
        </p:nvSpPr>
        <p:spPr>
          <a:xfrm>
            <a:off x="269393" y="1710564"/>
            <a:ext cx="8683951"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9" name="Picture 8" descr="HD-ShadowLong.png">
            <a:extLst>
              <a:ext uri="{FF2B5EF4-FFF2-40B4-BE49-F238E27FC236}">
                <a16:creationId xmlns:a16="http://schemas.microsoft.com/office/drawing/2014/main" id="{21004AF7-CB4E-4558-B900-883138B3FCA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10050" y="1635637"/>
            <a:ext cx="9571443" cy="321164"/>
          </a:xfrm>
          <a:prstGeom prst="rect">
            <a:avLst/>
          </a:prstGeom>
        </p:spPr>
      </p:pic>
      <p:pic>
        <p:nvPicPr>
          <p:cNvPr id="10" name="Picture 9" descr="HD-ShadowShort.png">
            <a:extLst>
              <a:ext uri="{FF2B5EF4-FFF2-40B4-BE49-F238E27FC236}">
                <a16:creationId xmlns:a16="http://schemas.microsoft.com/office/drawing/2014/main" id="{B740A125-BA67-4F1B-B5CF-D59957EB00BA}"/>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9681493" y="1651948"/>
            <a:ext cx="2400456" cy="216041"/>
          </a:xfrm>
          <a:prstGeom prst="rect">
            <a:avLst/>
          </a:prstGeom>
        </p:spPr>
      </p:pic>
      <p:grpSp>
        <p:nvGrpSpPr>
          <p:cNvPr id="11" name="Group 10">
            <a:extLst>
              <a:ext uri="{FF2B5EF4-FFF2-40B4-BE49-F238E27FC236}">
                <a16:creationId xmlns:a16="http://schemas.microsoft.com/office/drawing/2014/main" id="{31E32BB2-CFEB-4A74-9C51-3821D4675383}"/>
              </a:ext>
            </a:extLst>
          </p:cNvPr>
          <p:cNvGrpSpPr/>
          <p:nvPr userDrawn="1"/>
        </p:nvGrpSpPr>
        <p:grpSpPr>
          <a:xfrm>
            <a:off x="9936852" y="117996"/>
            <a:ext cx="2145097" cy="1314740"/>
            <a:chOff x="7163314" y="287057"/>
            <a:chExt cx="1980000" cy="1314740"/>
          </a:xfrm>
        </p:grpSpPr>
        <p:pic>
          <p:nvPicPr>
            <p:cNvPr id="12" name="Picture 2" descr="킎খh">
              <a:extLst>
                <a:ext uri="{FF2B5EF4-FFF2-40B4-BE49-F238E27FC236}">
                  <a16:creationId xmlns:a16="http://schemas.microsoft.com/office/drawing/2014/main" id="{BFBD542C-418F-44CE-A445-DAF775C326E9}"/>
                </a:ext>
              </a:extLst>
            </p:cNvPr>
            <p:cNvPicPr>
              <a:picLocks noChangeAspect="1" noChangeArrowheads="1"/>
            </p:cNvPicPr>
            <p:nvPr/>
          </p:nvPicPr>
          <p:blipFill>
            <a:blip r:embed="rId6" cstate="print"/>
            <a:srcRect r="77258"/>
            <a:stretch>
              <a:fillRect/>
            </a:stretch>
          </p:blipFill>
          <p:spPr bwMode="auto">
            <a:xfrm>
              <a:off x="7289219" y="911309"/>
              <a:ext cx="1728192" cy="690488"/>
            </a:xfrm>
            <a:prstGeom prst="rect">
              <a:avLst/>
            </a:prstGeom>
            <a:noFill/>
            <a:ln w="9525">
              <a:noFill/>
              <a:miter lim="800000"/>
              <a:headEnd/>
              <a:tailEnd/>
            </a:ln>
          </p:spPr>
        </p:pic>
        <p:sp>
          <p:nvSpPr>
            <p:cNvPr id="13" name="Textfeld 7">
              <a:extLst>
                <a:ext uri="{FF2B5EF4-FFF2-40B4-BE49-F238E27FC236}">
                  <a16:creationId xmlns:a16="http://schemas.microsoft.com/office/drawing/2014/main" id="{DA9DAAAA-8000-4E1E-B003-DAD34EEC2C47}"/>
                </a:ext>
              </a:extLst>
            </p:cNvPr>
            <p:cNvSpPr txBox="1"/>
            <p:nvPr/>
          </p:nvSpPr>
          <p:spPr>
            <a:xfrm>
              <a:off x="7163314" y="287057"/>
              <a:ext cx="1980000" cy="646331"/>
            </a:xfrm>
            <a:prstGeom prst="rect">
              <a:avLst/>
            </a:prstGeom>
            <a:noFill/>
          </p:spPr>
          <p:txBody>
            <a:bodyPr wrap="square" rtlCol="0">
              <a:spAutoFit/>
            </a:bodyPr>
            <a:lstStyle/>
            <a:p>
              <a:pPr algn="ctr" defTabSz="914400" fontAlgn="auto">
                <a:spcBef>
                  <a:spcPts val="0"/>
                </a:spcBef>
                <a:spcAft>
                  <a:spcPts val="0"/>
                </a:spcAft>
              </a:pPr>
              <a:r>
                <a:rPr lang="de-DE" sz="1200" b="1" dirty="0">
                  <a:solidFill>
                    <a:schemeClr val="tx2">
                      <a:lumMod val="50000"/>
                    </a:schemeClr>
                  </a:solidFill>
                  <a:latin typeface="+mn-lt"/>
                  <a:cs typeface="+mn-cs"/>
                </a:rPr>
                <a:t>European Network </a:t>
              </a:r>
            </a:p>
            <a:p>
              <a:pPr algn="ctr" defTabSz="914400" fontAlgn="auto">
                <a:spcBef>
                  <a:spcPts val="0"/>
                </a:spcBef>
                <a:spcAft>
                  <a:spcPts val="0"/>
                </a:spcAft>
              </a:pPr>
              <a:r>
                <a:rPr lang="de-DE" sz="1200" b="1" dirty="0">
                  <a:solidFill>
                    <a:schemeClr val="tx2">
                      <a:lumMod val="50000"/>
                    </a:schemeClr>
                  </a:solidFill>
                  <a:latin typeface="+mn-lt"/>
                  <a:cs typeface="+mn-cs"/>
                </a:rPr>
                <a:t>on Regional Labour </a:t>
              </a:r>
            </a:p>
            <a:p>
              <a:pPr algn="ctr" defTabSz="914400" fontAlgn="auto">
                <a:spcBef>
                  <a:spcPts val="0"/>
                </a:spcBef>
                <a:spcAft>
                  <a:spcPts val="0"/>
                </a:spcAft>
              </a:pPr>
              <a:r>
                <a:rPr lang="de-DE" sz="1200" b="1" dirty="0">
                  <a:solidFill>
                    <a:schemeClr val="tx2">
                      <a:lumMod val="50000"/>
                    </a:schemeClr>
                  </a:solidFill>
                  <a:latin typeface="+mn-lt"/>
                  <a:cs typeface="+mn-cs"/>
                </a:rPr>
                <a:t>Market Monitoring</a:t>
              </a:r>
            </a:p>
          </p:txBody>
        </p:sp>
      </p:grpSp>
    </p:spTree>
    <p:extLst>
      <p:ext uri="{BB962C8B-B14F-4D97-AF65-F5344CB8AC3E}">
        <p14:creationId xmlns:p14="http://schemas.microsoft.com/office/powerpoint/2010/main" val="3096743730"/>
      </p:ext>
    </p:extLst>
  </p:cSld>
  <p:clrMap bg1="lt1" tx1="dk1" bg2="lt2" tx2="dk2" accent1="accent1" accent2="accent2" accent3="accent3" accent4="accent4" accent5="accent5" accent6="accent6" hlink="hlink" folHlink="folHlink"/>
  <p:sldLayoutIdLst>
    <p:sldLayoutId id="2147483742" r:id="rId1"/>
    <p:sldLayoutId id="2147483741" r:id="rId2"/>
  </p:sldLayoutIdLst>
  <p:txStyles>
    <p:titleStyle>
      <a:lvl1pPr algn="l" defTabSz="914400" rtl="0" eaLnBrk="1" latinLnBrk="0" hangingPunct="1">
        <a:lnSpc>
          <a:spcPct val="90000"/>
        </a:lnSpc>
        <a:spcBef>
          <a:spcPct val="0"/>
        </a:spcBef>
        <a:buNone/>
        <a:defRPr sz="3200" b="1" kern="1200">
          <a:solidFill>
            <a:schemeClr val="bg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6.png"/><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platzhalter 35">
            <a:extLst>
              <a:ext uri="{FF2B5EF4-FFF2-40B4-BE49-F238E27FC236}">
                <a16:creationId xmlns:a16="http://schemas.microsoft.com/office/drawing/2014/main" id="{EF0F8535-37F0-E165-AE18-FEFE6364C342}"/>
              </a:ext>
            </a:extLst>
          </p:cNvPr>
          <p:cNvSpPr>
            <a:spLocks noGrp="1"/>
          </p:cNvSpPr>
          <p:nvPr>
            <p:ph type="body" sz="quarter" idx="10"/>
          </p:nvPr>
        </p:nvSpPr>
        <p:spPr/>
        <p:txBody>
          <a:bodyPr>
            <a:normAutofit fontScale="85000" lnSpcReduction="10000"/>
          </a:bodyPr>
          <a:lstStyle/>
          <a:p>
            <a:r>
              <a:rPr lang="en-US" dirty="0"/>
              <a:t>Organizational Care Cultivated as a Public Policy of Transformations: The </a:t>
            </a:r>
            <a:r>
              <a:rPr lang="en-US" dirty="0" smtClean="0"/>
              <a:t>French </a:t>
            </a:r>
            <a:r>
              <a:rPr lang="en-US" dirty="0"/>
              <a:t>Case of </a:t>
            </a:r>
            <a:r>
              <a:rPr lang="en-US" i="1" dirty="0"/>
              <a:t>« Cités Educatives » </a:t>
            </a:r>
            <a:r>
              <a:rPr lang="en-US" dirty="0"/>
              <a:t>in Normandy</a:t>
            </a:r>
          </a:p>
          <a:p>
            <a:endParaRPr lang="de-DE" dirty="0"/>
          </a:p>
        </p:txBody>
      </p:sp>
      <p:sp>
        <p:nvSpPr>
          <p:cNvPr id="37" name="Textplatzhalter 36">
            <a:extLst>
              <a:ext uri="{FF2B5EF4-FFF2-40B4-BE49-F238E27FC236}">
                <a16:creationId xmlns:a16="http://schemas.microsoft.com/office/drawing/2014/main" id="{2712324E-5CF5-4D81-8D58-24B3464B7AC5}"/>
              </a:ext>
            </a:extLst>
          </p:cNvPr>
          <p:cNvSpPr>
            <a:spLocks noGrp="1"/>
          </p:cNvSpPr>
          <p:nvPr>
            <p:ph type="body" sz="quarter" idx="13"/>
          </p:nvPr>
        </p:nvSpPr>
        <p:spPr/>
        <p:txBody>
          <a:bodyPr/>
          <a:lstStyle/>
          <a:p>
            <a:r>
              <a:rPr lang="de-DE" b="1" dirty="0" smtClean="0"/>
              <a:t>FRANCE</a:t>
            </a:r>
            <a:endParaRPr lang="de-DE" b="1" dirty="0"/>
          </a:p>
        </p:txBody>
      </p:sp>
      <p:sp>
        <p:nvSpPr>
          <p:cNvPr id="3" name="Textplatzhalter 2">
            <a:extLst>
              <a:ext uri="{FF2B5EF4-FFF2-40B4-BE49-F238E27FC236}">
                <a16:creationId xmlns:a16="http://schemas.microsoft.com/office/drawing/2014/main" id="{B7868DB4-4E87-6829-1940-7C0A64785474}"/>
              </a:ext>
            </a:extLst>
          </p:cNvPr>
          <p:cNvSpPr>
            <a:spLocks noGrp="1"/>
          </p:cNvSpPr>
          <p:nvPr>
            <p:ph type="body" sz="quarter" idx="11"/>
          </p:nvPr>
        </p:nvSpPr>
        <p:spPr/>
        <p:txBody>
          <a:bodyPr/>
          <a:lstStyle/>
          <a:p>
            <a:r>
              <a:rPr lang="en-US" dirty="0">
                <a:latin typeface="Calibri Light" panose="020F0302020204030204" pitchFamily="34" charset="0"/>
                <a:ea typeface="Calibri" panose="020F0502020204030204" pitchFamily="34" charset="0"/>
                <a:cs typeface="Times New Roman" panose="02020603050405020304" pitchFamily="18" charset="0"/>
              </a:rPr>
              <a:t>Associated </a:t>
            </a:r>
            <a:r>
              <a:rPr lang="en-US" dirty="0" smtClean="0">
                <a:latin typeface="Calibri Light" panose="020F0302020204030204" pitchFamily="34" charset="0"/>
                <a:ea typeface="Calibri" panose="020F0502020204030204" pitchFamily="34" charset="0"/>
                <a:cs typeface="Times New Roman" panose="02020603050405020304" pitchFamily="18" charset="0"/>
              </a:rPr>
              <a:t>Researcher, Robert Messanh, AMAVI, WG : 5</a:t>
            </a:r>
            <a:endParaRPr lang="en-GB" dirty="0"/>
          </a:p>
        </p:txBody>
      </p:sp>
      <p:sp>
        <p:nvSpPr>
          <p:cNvPr id="7" name="Textplatzhalter 6">
            <a:extLst>
              <a:ext uri="{FF2B5EF4-FFF2-40B4-BE49-F238E27FC236}">
                <a16:creationId xmlns:a16="http://schemas.microsoft.com/office/drawing/2014/main" id="{392101BB-CF76-B001-F82B-D92EE58B2F5E}"/>
              </a:ext>
            </a:extLst>
          </p:cNvPr>
          <p:cNvSpPr>
            <a:spLocks noGrp="1"/>
          </p:cNvSpPr>
          <p:nvPr>
            <p:ph type="body" sz="quarter" idx="12"/>
          </p:nvPr>
        </p:nvSpPr>
        <p:spPr/>
        <p:txBody>
          <a:bodyPr>
            <a:normAutofit lnSpcReduction="10000"/>
          </a:bodyPr>
          <a:lstStyle/>
          <a:p>
            <a:r>
              <a:rPr lang="en-GB" b="1" dirty="0" smtClean="0"/>
              <a:t>CIRNEF</a:t>
            </a:r>
            <a:r>
              <a:rPr lang="en-GB" dirty="0" smtClean="0"/>
              <a:t> (Interdisciplinary </a:t>
            </a:r>
            <a:r>
              <a:rPr lang="en-GB" dirty="0" smtClean="0"/>
              <a:t>C</a:t>
            </a:r>
            <a:r>
              <a:rPr lang="en-GB" dirty="0" smtClean="0"/>
              <a:t>entre of </a:t>
            </a:r>
            <a:r>
              <a:rPr lang="en-GB" dirty="0" smtClean="0"/>
              <a:t>N</a:t>
            </a:r>
            <a:r>
              <a:rPr lang="en-GB" dirty="0" smtClean="0"/>
              <a:t>orman Research in Education and Training)</a:t>
            </a:r>
            <a:endParaRPr lang="en-GB" dirty="0"/>
          </a:p>
        </p:txBody>
      </p:sp>
    </p:spTree>
    <p:extLst>
      <p:ext uri="{BB962C8B-B14F-4D97-AF65-F5344CB8AC3E}">
        <p14:creationId xmlns:p14="http://schemas.microsoft.com/office/powerpoint/2010/main" val="381723100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nhaltsplatzhalter 4">
            <a:extLst>
              <a:ext uri="{FF2B5EF4-FFF2-40B4-BE49-F238E27FC236}">
                <a16:creationId xmlns:a16="http://schemas.microsoft.com/office/drawing/2014/main" id="{97364135-5D17-9618-0E7D-15BA9518888D}"/>
              </a:ext>
            </a:extLst>
          </p:cNvPr>
          <p:cNvSpPr>
            <a:spLocks noGrp="1"/>
          </p:cNvSpPr>
          <p:nvPr>
            <p:ph sz="quarter" idx="10"/>
          </p:nvPr>
        </p:nvSpPr>
        <p:spPr>
          <a:xfrm>
            <a:off x="118500" y="1764709"/>
            <a:ext cx="8935626" cy="5004460"/>
          </a:xfrm>
        </p:spPr>
        <p:txBody>
          <a:bodyPr/>
          <a:lstStyle/>
          <a:p>
            <a:endParaRPr lang="de-DE" dirty="0" smtClean="0"/>
          </a:p>
          <a:p>
            <a:endParaRPr lang="de-DE" dirty="0"/>
          </a:p>
        </p:txBody>
      </p:sp>
      <p:sp>
        <p:nvSpPr>
          <p:cNvPr id="4" name="Textplatzhalter 35">
            <a:extLst>
              <a:ext uri="{FF2B5EF4-FFF2-40B4-BE49-F238E27FC236}">
                <a16:creationId xmlns:a16="http://schemas.microsoft.com/office/drawing/2014/main" id="{EF0F8535-37F0-E165-AE18-FEFE6364C342}"/>
              </a:ext>
            </a:extLst>
          </p:cNvPr>
          <p:cNvSpPr>
            <a:spLocks noGrp="1"/>
          </p:cNvSpPr>
          <p:nvPr>
            <p:ph type="ctrTitle"/>
          </p:nvPr>
        </p:nvSpPr>
        <p:spPr/>
        <p:txBody>
          <a:bodyPr>
            <a:normAutofit fontScale="90000"/>
          </a:bodyPr>
          <a:lstStyle/>
          <a:p>
            <a:r>
              <a:rPr lang="en-US" sz="2700" dirty="0" smtClean="0"/>
              <a:t/>
            </a:r>
            <a:br>
              <a:rPr lang="en-US" sz="2700" dirty="0" smtClean="0"/>
            </a:br>
            <a:r>
              <a:rPr lang="en-US" sz="2700" dirty="0" smtClean="0"/>
              <a:t>Organizational </a:t>
            </a:r>
            <a:r>
              <a:rPr lang="en-US" sz="2700" dirty="0"/>
              <a:t>Care Cultivated as a Public Policy of Transformations: The </a:t>
            </a:r>
            <a:r>
              <a:rPr lang="en-US" sz="2700" dirty="0" smtClean="0"/>
              <a:t>French </a:t>
            </a:r>
            <a:r>
              <a:rPr lang="en-US" sz="2700" dirty="0"/>
              <a:t>Case of </a:t>
            </a:r>
            <a:r>
              <a:rPr lang="en-US" sz="2700" i="1" dirty="0"/>
              <a:t>« Cités Educatives » </a:t>
            </a:r>
            <a:r>
              <a:rPr lang="en-US" sz="2700" dirty="0"/>
              <a:t>in Normandy</a:t>
            </a:r>
          </a:p>
          <a:p>
            <a:endParaRPr lang="de-DE" dirty="0"/>
          </a:p>
        </p:txBody>
      </p:sp>
      <p:pic>
        <p:nvPicPr>
          <p:cNvPr id="9" name="Image 8"/>
          <p:cNvPicPr>
            <a:picLocks noChangeAspect="1"/>
          </p:cNvPicPr>
          <p:nvPr/>
        </p:nvPicPr>
        <p:blipFill>
          <a:blip r:embed="rId2"/>
          <a:stretch>
            <a:fillRect/>
          </a:stretch>
        </p:blipFill>
        <p:spPr>
          <a:xfrm>
            <a:off x="5527980" y="539262"/>
            <a:ext cx="3517697" cy="922640"/>
          </a:xfrm>
          <a:prstGeom prst="rect">
            <a:avLst/>
          </a:prstGeom>
        </p:spPr>
      </p:pic>
      <p:pic>
        <p:nvPicPr>
          <p:cNvPr id="10" name="Image 9"/>
          <p:cNvPicPr>
            <a:picLocks noChangeAspect="1"/>
          </p:cNvPicPr>
          <p:nvPr/>
        </p:nvPicPr>
        <p:blipFill>
          <a:blip r:embed="rId3"/>
          <a:stretch>
            <a:fillRect/>
          </a:stretch>
        </p:blipFill>
        <p:spPr>
          <a:xfrm>
            <a:off x="118501" y="2517813"/>
            <a:ext cx="9455980" cy="4251356"/>
          </a:xfrm>
          <a:prstGeom prst="rect">
            <a:avLst/>
          </a:prstGeom>
        </p:spPr>
      </p:pic>
      <p:pic>
        <p:nvPicPr>
          <p:cNvPr id="11" name="Image 10"/>
          <p:cNvPicPr>
            <a:picLocks noChangeAspect="1"/>
          </p:cNvPicPr>
          <p:nvPr/>
        </p:nvPicPr>
        <p:blipFill>
          <a:blip r:embed="rId4"/>
          <a:stretch>
            <a:fillRect/>
          </a:stretch>
        </p:blipFill>
        <p:spPr>
          <a:xfrm>
            <a:off x="277275" y="1336520"/>
            <a:ext cx="9297206" cy="1609483"/>
          </a:xfrm>
          <a:prstGeom prst="rect">
            <a:avLst/>
          </a:prstGeom>
        </p:spPr>
      </p:pic>
    </p:spTree>
    <p:extLst>
      <p:ext uri="{BB962C8B-B14F-4D97-AF65-F5344CB8AC3E}">
        <p14:creationId xmlns:p14="http://schemas.microsoft.com/office/powerpoint/2010/main" val="4115044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platzhalter 35">
            <a:extLst>
              <a:ext uri="{FF2B5EF4-FFF2-40B4-BE49-F238E27FC236}">
                <a16:creationId xmlns:a16="http://schemas.microsoft.com/office/drawing/2014/main" id="{EF0F8535-37F0-E165-AE18-FEFE6364C342}"/>
              </a:ext>
            </a:extLst>
          </p:cNvPr>
          <p:cNvSpPr>
            <a:spLocks noGrp="1"/>
          </p:cNvSpPr>
          <p:nvPr>
            <p:ph type="ctrTitle"/>
          </p:nvPr>
        </p:nvSpPr>
        <p:spPr/>
        <p:txBody>
          <a:bodyPr>
            <a:normAutofit fontScale="90000"/>
          </a:bodyPr>
          <a:lstStyle/>
          <a:p>
            <a:r>
              <a:rPr lang="en-US" sz="2700" dirty="0" smtClean="0"/>
              <a:t/>
            </a:r>
            <a:br>
              <a:rPr lang="en-US" sz="2700" dirty="0" smtClean="0"/>
            </a:br>
            <a:r>
              <a:rPr lang="en-US" sz="2700" dirty="0" smtClean="0"/>
              <a:t>Organizational </a:t>
            </a:r>
            <a:r>
              <a:rPr lang="en-US" sz="2700" dirty="0"/>
              <a:t>Care Cultivated as a Public Policy of Transformations: The </a:t>
            </a:r>
            <a:r>
              <a:rPr lang="en-US" sz="2700" dirty="0" smtClean="0"/>
              <a:t>French </a:t>
            </a:r>
            <a:r>
              <a:rPr lang="en-US" sz="2700" dirty="0"/>
              <a:t>Case of </a:t>
            </a:r>
            <a:r>
              <a:rPr lang="en-US" sz="2700" i="1" dirty="0"/>
              <a:t>« Cités Educatives » </a:t>
            </a:r>
            <a:r>
              <a:rPr lang="en-US" sz="2700" dirty="0"/>
              <a:t>in Normandy</a:t>
            </a:r>
          </a:p>
          <a:p>
            <a:endParaRPr lang="de-DE" dirty="0"/>
          </a:p>
        </p:txBody>
      </p:sp>
      <p:pic>
        <p:nvPicPr>
          <p:cNvPr id="6" name="Espace réservé du contenu 5"/>
          <p:cNvPicPr>
            <a:picLocks noGrp="1" noChangeAspect="1"/>
          </p:cNvPicPr>
          <p:nvPr>
            <p:ph sz="quarter" idx="10"/>
          </p:nvPr>
        </p:nvPicPr>
        <p:blipFill>
          <a:blip r:embed="rId2"/>
          <a:stretch>
            <a:fillRect/>
          </a:stretch>
        </p:blipFill>
        <p:spPr>
          <a:xfrm>
            <a:off x="1215307" y="1765300"/>
            <a:ext cx="6741962" cy="5003800"/>
          </a:xfrm>
          <a:prstGeom prst="rect">
            <a:avLst/>
          </a:prstGeom>
        </p:spPr>
      </p:pic>
      <p:sp>
        <p:nvSpPr>
          <p:cNvPr id="2" name="Triangle isocèle 1"/>
          <p:cNvSpPr/>
          <p:nvPr/>
        </p:nvSpPr>
        <p:spPr>
          <a:xfrm rot="18958527">
            <a:off x="6220645" y="3605319"/>
            <a:ext cx="661768" cy="673262"/>
          </a:xfrm>
          <a:prstGeom prst="triangle">
            <a:avLst>
              <a:gd name="adj" fmla="val 78515"/>
            </a:avLst>
          </a:prstGeom>
          <a:noFill/>
          <a:ln w="38100">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310581892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nhaltsplatzhalter 4">
            <a:extLst>
              <a:ext uri="{FF2B5EF4-FFF2-40B4-BE49-F238E27FC236}">
                <a16:creationId xmlns:a16="http://schemas.microsoft.com/office/drawing/2014/main" id="{97364135-5D17-9618-0E7D-15BA9518888D}"/>
              </a:ext>
            </a:extLst>
          </p:cNvPr>
          <p:cNvSpPr>
            <a:spLocks noGrp="1"/>
          </p:cNvSpPr>
          <p:nvPr>
            <p:ph sz="quarter" idx="10"/>
          </p:nvPr>
        </p:nvSpPr>
        <p:spPr>
          <a:xfrm>
            <a:off x="118500" y="1764709"/>
            <a:ext cx="8935626" cy="5004460"/>
          </a:xfrm>
        </p:spPr>
        <p:txBody>
          <a:bodyPr>
            <a:normAutofit fontScale="92500"/>
          </a:bodyPr>
          <a:lstStyle/>
          <a:p>
            <a:r>
              <a:rPr lang="fr-FR" sz="3200" b="1" dirty="0">
                <a:solidFill>
                  <a:srgbClr val="FF0000"/>
                </a:solidFill>
                <a:latin typeface="Calibri" panose="020F0502020204030204" pitchFamily="34" charset="0"/>
                <a:ea typeface="+mj-ea"/>
                <a:cs typeface="Times New Roman" panose="02020603050405020304" pitchFamily="18" charset="0"/>
              </a:rPr>
              <a:t>Normandy</a:t>
            </a:r>
            <a:r>
              <a:rPr lang="fr-FR" sz="3200" b="1" dirty="0">
                <a:solidFill>
                  <a:srgbClr val="0070C0"/>
                </a:solidFill>
                <a:latin typeface="Calibri" panose="020F0502020204030204" pitchFamily="34" charset="0"/>
                <a:ea typeface="+mj-ea"/>
                <a:cs typeface="Times New Roman" panose="02020603050405020304" pitchFamily="18" charset="0"/>
              </a:rPr>
              <a:t> (France): </a:t>
            </a:r>
            <a:r>
              <a:rPr lang="fr-FR" sz="1800" b="1" dirty="0">
                <a:solidFill>
                  <a:srgbClr val="0070C0"/>
                </a:solidFill>
                <a:latin typeface="Calibri" panose="020F0502020204030204" pitchFamily="34" charset="0"/>
                <a:ea typeface="+mj-ea"/>
                <a:cs typeface="Times New Roman" panose="02020603050405020304" pitchFamily="18" charset="0"/>
              </a:rPr>
              <a:t>- A Predominantly rural Region </a:t>
            </a:r>
            <a:r>
              <a:rPr lang="fr-FR" sz="1800" dirty="0">
                <a:solidFill>
                  <a:prstClr val="black"/>
                </a:solidFill>
                <a:latin typeface="Calibri" panose="020F0502020204030204" pitchFamily="34" charset="0"/>
                <a:ea typeface="+mj-ea"/>
                <a:cs typeface="Times New Roman" panose="02020603050405020304" pitchFamily="18" charset="0"/>
              </a:rPr>
              <a:t>(80% Of The Region Area)</a:t>
            </a:r>
            <a:r>
              <a:rPr lang="fr-FR" sz="1800" b="1" dirty="0">
                <a:solidFill>
                  <a:prstClr val="black"/>
                </a:solidFill>
                <a:latin typeface="Calibri" panose="020F0502020204030204" pitchFamily="34" charset="0"/>
                <a:ea typeface="+mj-ea"/>
                <a:cs typeface="Times New Roman" panose="02020603050405020304" pitchFamily="18" charset="0"/>
              </a:rPr>
              <a:t/>
            </a:r>
            <a:br>
              <a:rPr lang="fr-FR" sz="1800" b="1" dirty="0">
                <a:solidFill>
                  <a:prstClr val="black"/>
                </a:solidFill>
                <a:latin typeface="Calibri" panose="020F0502020204030204" pitchFamily="34" charset="0"/>
                <a:ea typeface="+mj-ea"/>
                <a:cs typeface="Times New Roman" panose="02020603050405020304" pitchFamily="18" charset="0"/>
              </a:rPr>
            </a:br>
            <a:r>
              <a:rPr lang="fr-FR" sz="1800" b="1" dirty="0">
                <a:solidFill>
                  <a:prstClr val="black"/>
                </a:solidFill>
                <a:latin typeface="Calibri" panose="020F0502020204030204" pitchFamily="34" charset="0"/>
                <a:ea typeface="+mj-ea"/>
                <a:cs typeface="Times New Roman" panose="02020603050405020304" pitchFamily="18" charset="0"/>
              </a:rPr>
              <a:t>		           </a:t>
            </a:r>
            <a:r>
              <a:rPr lang="fr-FR" sz="1800" b="1" dirty="0" smtClean="0">
                <a:solidFill>
                  <a:prstClr val="black"/>
                </a:solidFill>
                <a:latin typeface="Calibri" panose="020F0502020204030204" pitchFamily="34" charset="0"/>
                <a:ea typeface="+mj-ea"/>
                <a:cs typeface="Times New Roman" panose="02020603050405020304" pitchFamily="18" charset="0"/>
              </a:rPr>
              <a:t>	         </a:t>
            </a:r>
            <a:r>
              <a:rPr lang="fr-FR" sz="1800" b="1" dirty="0" smtClean="0">
                <a:solidFill>
                  <a:srgbClr val="0070C0"/>
                </a:solidFill>
                <a:latin typeface="Calibri" panose="020F0502020204030204" pitchFamily="34" charset="0"/>
                <a:ea typeface="+mj-ea"/>
                <a:cs typeface="Times New Roman" panose="02020603050405020304" pitchFamily="18" charset="0"/>
              </a:rPr>
              <a:t> </a:t>
            </a:r>
            <a:r>
              <a:rPr lang="fr-FR" sz="1800" b="1" dirty="0">
                <a:solidFill>
                  <a:srgbClr val="0070C0"/>
                </a:solidFill>
                <a:latin typeface="Calibri" panose="020F0502020204030204" pitchFamily="34" charset="0"/>
                <a:ea typeface="+mj-ea"/>
                <a:cs typeface="Times New Roman" panose="02020603050405020304" pitchFamily="18" charset="0"/>
              </a:rPr>
              <a:t>- Normandy had 3,33million inhabitants </a:t>
            </a:r>
            <a:r>
              <a:rPr lang="fr-FR" sz="1800" b="1" dirty="0">
                <a:solidFill>
                  <a:prstClr val="black"/>
                </a:solidFill>
                <a:latin typeface="Calibri" panose="020F0502020204030204" pitchFamily="34" charset="0"/>
                <a:ea typeface="+mj-ea"/>
                <a:cs typeface="Times New Roman" panose="02020603050405020304" pitchFamily="18" charset="0"/>
              </a:rPr>
              <a:t>(2021)</a:t>
            </a:r>
            <a:r>
              <a:rPr lang="fr-FR" sz="1800" b="1" dirty="0">
                <a:solidFill>
                  <a:srgbClr val="0070C0"/>
                </a:solidFill>
                <a:latin typeface="Calibri" panose="020F0502020204030204" pitchFamily="34" charset="0"/>
                <a:ea typeface="+mj-ea"/>
                <a:cs typeface="Times New Roman" panose="02020603050405020304" pitchFamily="18" charset="0"/>
              </a:rPr>
              <a:t/>
            </a:r>
            <a:br>
              <a:rPr lang="fr-FR" sz="1800" b="1" dirty="0">
                <a:solidFill>
                  <a:srgbClr val="0070C0"/>
                </a:solidFill>
                <a:latin typeface="Calibri" panose="020F0502020204030204" pitchFamily="34" charset="0"/>
                <a:ea typeface="+mj-ea"/>
                <a:cs typeface="Times New Roman" panose="02020603050405020304" pitchFamily="18" charset="0"/>
              </a:rPr>
            </a:br>
            <a:r>
              <a:rPr lang="fr-FR" sz="1800" b="1" dirty="0">
                <a:solidFill>
                  <a:srgbClr val="0070C0"/>
                </a:solidFill>
                <a:latin typeface="Calibri" panose="020F0502020204030204" pitchFamily="34" charset="0"/>
                <a:ea typeface="+mj-ea"/>
                <a:cs typeface="Times New Roman" panose="02020603050405020304" pitchFamily="18" charset="0"/>
              </a:rPr>
              <a:t>       </a:t>
            </a:r>
            <a:r>
              <a:rPr lang="fr-FR" sz="1800" b="1" dirty="0" smtClean="0">
                <a:solidFill>
                  <a:srgbClr val="0070C0"/>
                </a:solidFill>
                <a:latin typeface="Calibri" panose="020F0502020204030204" pitchFamily="34" charset="0"/>
                <a:ea typeface="+mj-ea"/>
                <a:cs typeface="Times New Roman" panose="02020603050405020304" pitchFamily="18" charset="0"/>
              </a:rPr>
              <a:t>			          </a:t>
            </a:r>
            <a:r>
              <a:rPr lang="fr-FR" sz="1800" b="1" dirty="0">
                <a:solidFill>
                  <a:srgbClr val="0070C0"/>
                </a:solidFill>
                <a:latin typeface="Calibri" panose="020F0502020204030204" pitchFamily="34" charset="0"/>
                <a:ea typeface="+mj-ea"/>
                <a:cs typeface="Times New Roman" panose="02020603050405020304" pitchFamily="18" charset="0"/>
              </a:rPr>
              <a:t>- A Parisian Maritime Outlet </a:t>
            </a:r>
            <a:br>
              <a:rPr lang="fr-FR" sz="1800" b="1" dirty="0">
                <a:solidFill>
                  <a:srgbClr val="0070C0"/>
                </a:solidFill>
                <a:latin typeface="Calibri" panose="020F0502020204030204" pitchFamily="34" charset="0"/>
                <a:ea typeface="+mj-ea"/>
                <a:cs typeface="Times New Roman" panose="02020603050405020304" pitchFamily="18" charset="0"/>
              </a:rPr>
            </a:br>
            <a:r>
              <a:rPr lang="fr-FR" sz="1800" b="1" dirty="0">
                <a:solidFill>
                  <a:srgbClr val="0070C0"/>
                </a:solidFill>
                <a:latin typeface="Calibri" panose="020F0502020204030204" pitchFamily="34" charset="0"/>
                <a:ea typeface="+mj-ea"/>
                <a:cs typeface="Times New Roman" panose="02020603050405020304" pitchFamily="18" charset="0"/>
              </a:rPr>
              <a:t>			</a:t>
            </a:r>
            <a:r>
              <a:rPr lang="fr-FR" sz="1800" b="1" dirty="0" smtClean="0">
                <a:solidFill>
                  <a:srgbClr val="0070C0"/>
                </a:solidFill>
                <a:latin typeface="Calibri" panose="020F0502020204030204" pitchFamily="34" charset="0"/>
                <a:ea typeface="+mj-ea"/>
                <a:cs typeface="Times New Roman" panose="02020603050405020304" pitchFamily="18" charset="0"/>
              </a:rPr>
              <a:t>          </a:t>
            </a:r>
            <a:r>
              <a:rPr lang="fr-FR" sz="1800" b="1" dirty="0">
                <a:solidFill>
                  <a:srgbClr val="0070C0"/>
                </a:solidFill>
                <a:latin typeface="Calibri" panose="020F0502020204030204" pitchFamily="34" charset="0"/>
                <a:ea typeface="+mj-ea"/>
                <a:cs typeface="Times New Roman" panose="02020603050405020304" pitchFamily="18" charset="0"/>
              </a:rPr>
              <a:t>- A Rather aging region with a lack youth migration</a:t>
            </a:r>
            <a:r>
              <a:rPr lang="fr-FR" sz="1800" b="1" dirty="0" smtClean="0">
                <a:solidFill>
                  <a:srgbClr val="0070C0"/>
                </a:solidFill>
                <a:latin typeface="Calibri" panose="020F0502020204030204" pitchFamily="34" charset="0"/>
                <a:ea typeface="+mj-ea"/>
                <a:cs typeface="Times New Roman" panose="02020603050405020304" pitchFamily="18" charset="0"/>
              </a:rPr>
              <a:t>.</a:t>
            </a:r>
          </a:p>
          <a:p>
            <a:endParaRPr lang="fr-FR" sz="1800" b="1" dirty="0" smtClean="0">
              <a:solidFill>
                <a:srgbClr val="0070C0"/>
              </a:solidFill>
              <a:latin typeface="Calibri" panose="020F0502020204030204" pitchFamily="34" charset="0"/>
              <a:ea typeface="+mj-ea"/>
              <a:cs typeface="Times New Roman" panose="02020603050405020304" pitchFamily="18" charset="0"/>
            </a:endParaRPr>
          </a:p>
          <a:p>
            <a:pPr lvl="0" algn="just">
              <a:lnSpc>
                <a:spcPct val="107000"/>
              </a:lnSpc>
              <a:spcBef>
                <a:spcPts val="0"/>
              </a:spcBef>
            </a:pPr>
            <a:r>
              <a:rPr lang="en-US" sz="1900" b="1" i="1" dirty="0">
                <a:solidFill>
                  <a:srgbClr val="FF0000"/>
                </a:solidFill>
                <a:latin typeface="Calibri Light" panose="020F0302020204030204" pitchFamily="34" charset="0"/>
                <a:ea typeface="Calibri" panose="020F0502020204030204" pitchFamily="34" charset="0"/>
                <a:cs typeface="Times New Roman" panose="02020603050405020304" pitchFamily="18" charset="0"/>
              </a:rPr>
              <a:t>“Cités Educatives”</a:t>
            </a:r>
            <a:r>
              <a:rPr lang="en-US" sz="1600" b="1" dirty="0">
                <a:solidFill>
                  <a:prstClr val="black"/>
                </a:solidFill>
                <a:latin typeface="Calibri Light" panose="020F0302020204030204" pitchFamily="34" charset="0"/>
                <a:ea typeface="Calibri" panose="020F0502020204030204" pitchFamily="34" charset="0"/>
                <a:cs typeface="Times New Roman" panose="02020603050405020304" pitchFamily="18" charset="0"/>
              </a:rPr>
              <a:t>: </a:t>
            </a:r>
            <a:r>
              <a:rPr lang="en-US" sz="1900" b="1" dirty="0">
                <a:solidFill>
                  <a:prstClr val="black"/>
                </a:solidFill>
                <a:latin typeface="Calibri Light" panose="020F0302020204030204" pitchFamily="34" charset="0"/>
                <a:ea typeface="Calibri" panose="020F0502020204030204" pitchFamily="34" charset="0"/>
                <a:cs typeface="Times New Roman" panose="02020603050405020304" pitchFamily="18" charset="0"/>
              </a:rPr>
              <a:t>Support for learners before, during, around and after the learning environment. It’s the basis of the inclusion of populations from neighbourhoods with high rates of segregation, ethnicization and pronounced economic and social difficulties </a:t>
            </a:r>
            <a:r>
              <a:rPr lang="en-US" sz="1900" dirty="0">
                <a:solidFill>
                  <a:prstClr val="black"/>
                </a:solidFill>
                <a:latin typeface="Calibri Light" panose="020F0302020204030204" pitchFamily="34" charset="0"/>
                <a:ea typeface="Calibri" panose="020F0502020204030204" pitchFamily="34" charset="0"/>
                <a:cs typeface="Times New Roman" panose="02020603050405020304" pitchFamily="18" charset="0"/>
              </a:rPr>
              <a:t>(Moignard/al 2022: 01).</a:t>
            </a:r>
          </a:p>
          <a:p>
            <a:pPr lvl="0" algn="just">
              <a:lnSpc>
                <a:spcPct val="107000"/>
              </a:lnSpc>
              <a:spcBef>
                <a:spcPts val="0"/>
              </a:spcBef>
            </a:pPr>
            <a:endParaRPr lang="en-US" sz="1600" dirty="0">
              <a:solidFill>
                <a:prstClr val="black"/>
              </a:solidFill>
              <a:latin typeface="Calibri Light" panose="020F0302020204030204" pitchFamily="34" charset="0"/>
              <a:ea typeface="Calibri" panose="020F0502020204030204" pitchFamily="34" charset="0"/>
              <a:cs typeface="Times New Roman" panose="02020603050405020304" pitchFamily="18" charset="0"/>
            </a:endParaRPr>
          </a:p>
          <a:p>
            <a:pPr lvl="0" algn="just">
              <a:lnSpc>
                <a:spcPct val="107000"/>
              </a:lnSpc>
              <a:spcBef>
                <a:spcPts val="0"/>
              </a:spcBef>
            </a:pPr>
            <a:r>
              <a:rPr lang="en-US" sz="1900" b="1" i="1" dirty="0">
                <a:solidFill>
                  <a:srgbClr val="0070C0"/>
                </a:solidFill>
                <a:latin typeface="Calibri Light" panose="020F0302020204030204" pitchFamily="34" charset="0"/>
                <a:ea typeface="Calibri" panose="020F0502020204030204" pitchFamily="34" charset="0"/>
                <a:cs typeface="Times New Roman" panose="02020603050405020304" pitchFamily="18" charset="0"/>
              </a:rPr>
              <a:t>“Cités Educatives “ </a:t>
            </a:r>
            <a:r>
              <a:rPr lang="en-US" sz="1900" b="1" dirty="0">
                <a:solidFill>
                  <a:prstClr val="black"/>
                </a:solidFill>
                <a:latin typeface="Calibri Light" panose="020F0302020204030204" pitchFamily="34" charset="0"/>
                <a:ea typeface="Calibri" panose="020F0502020204030204" pitchFamily="34" charset="0"/>
                <a:cs typeface="Times New Roman" panose="02020603050405020304" pitchFamily="18" charset="0"/>
              </a:rPr>
              <a:t>is a paradigm, a political project nourished by its own history, bringing together individual and collective paths. It is a space for the coexistence of managerial strategies, referential standards, political logics, and field and/or technical logics </a:t>
            </a:r>
            <a:r>
              <a:rPr lang="en-US" sz="1900" dirty="0">
                <a:solidFill>
                  <a:prstClr val="black"/>
                </a:solidFill>
                <a:latin typeface="Calibri Light" panose="020F0302020204030204" pitchFamily="34" charset="0"/>
                <a:ea typeface="Calibri" panose="020F0502020204030204" pitchFamily="34" charset="0"/>
                <a:cs typeface="Times New Roman" panose="02020603050405020304" pitchFamily="18" charset="0"/>
              </a:rPr>
              <a:t>(Amavi 2022:  60).</a:t>
            </a:r>
          </a:p>
          <a:p>
            <a:pPr lvl="0" algn="just">
              <a:lnSpc>
                <a:spcPct val="107000"/>
              </a:lnSpc>
              <a:spcBef>
                <a:spcPts val="0"/>
              </a:spcBef>
            </a:pPr>
            <a:endParaRPr lang="en-US" sz="1600" b="1" dirty="0">
              <a:solidFill>
                <a:prstClr val="black"/>
              </a:solidFill>
              <a:latin typeface="Calibri Light" panose="020F0302020204030204" pitchFamily="34" charset="0"/>
              <a:ea typeface="Calibri" panose="020F0502020204030204" pitchFamily="34" charset="0"/>
              <a:cs typeface="Times New Roman" panose="02020603050405020304" pitchFamily="18" charset="0"/>
            </a:endParaRPr>
          </a:p>
          <a:p>
            <a:pPr lvl="0" algn="just">
              <a:lnSpc>
                <a:spcPct val="107000"/>
              </a:lnSpc>
              <a:spcBef>
                <a:spcPts val="0"/>
              </a:spcBef>
            </a:pPr>
            <a:r>
              <a:rPr lang="en-US" sz="1900" b="1" i="1" dirty="0">
                <a:solidFill>
                  <a:srgbClr val="FF0000"/>
                </a:solidFill>
                <a:latin typeface="Calibri" panose="020F0502020204030204" pitchFamily="34" charset="0"/>
                <a:ea typeface="Calibri" panose="020F0502020204030204" pitchFamily="34" charset="0"/>
                <a:cs typeface="Times New Roman" panose="02020603050405020304" pitchFamily="18" charset="0"/>
              </a:rPr>
              <a:t>“Cultivated Organizational Care”</a:t>
            </a:r>
            <a:r>
              <a:rPr lang="en-US" sz="1900" dirty="0">
                <a:solidFill>
                  <a:prstClr val="black"/>
                </a:solidFill>
                <a:latin typeface="Calibri" panose="020F0502020204030204" pitchFamily="34" charset="0"/>
                <a:ea typeface="Calibri" panose="020F0502020204030204" pitchFamily="34" charset="0"/>
                <a:cs typeface="Times New Roman" panose="02020603050405020304" pitchFamily="18" charset="0"/>
              </a:rPr>
              <a:t>: </a:t>
            </a:r>
            <a:r>
              <a:rPr lang="en-US" sz="1900" b="1" dirty="0">
                <a:solidFill>
                  <a:prstClr val="black"/>
                </a:solidFill>
                <a:latin typeface="Calibri" panose="020F0502020204030204" pitchFamily="34" charset="0"/>
                <a:ea typeface="Calibri" panose="020F0502020204030204" pitchFamily="34" charset="0"/>
                <a:cs typeface="Times New Roman" panose="02020603050405020304" pitchFamily="18" charset="0"/>
              </a:rPr>
              <a:t>is a project of organizational cohesion. It is a strategic institutionalization of “taking care”, covered with the intention of setting things in motion, by supporting actors in their development of skills </a:t>
            </a:r>
            <a:r>
              <a:rPr lang="en-US" sz="1900" dirty="0">
                <a:solidFill>
                  <a:prstClr val="black"/>
                </a:solidFill>
                <a:latin typeface="Calibri" panose="020F0502020204030204" pitchFamily="34" charset="0"/>
                <a:ea typeface="Calibri" panose="020F0502020204030204" pitchFamily="34" charset="0"/>
                <a:cs typeface="Times New Roman" panose="02020603050405020304" pitchFamily="18" charset="0"/>
              </a:rPr>
              <a:t>(Amavi 2023; ), (Wittorski and Sorel 2005). </a:t>
            </a:r>
            <a:endParaRPr lang="fr-FR" sz="190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4" name="Textplatzhalter 35">
            <a:extLst>
              <a:ext uri="{FF2B5EF4-FFF2-40B4-BE49-F238E27FC236}">
                <a16:creationId xmlns:a16="http://schemas.microsoft.com/office/drawing/2014/main" id="{EF0F8535-37F0-E165-AE18-FEFE6364C342}"/>
              </a:ext>
            </a:extLst>
          </p:cNvPr>
          <p:cNvSpPr>
            <a:spLocks noGrp="1"/>
          </p:cNvSpPr>
          <p:nvPr>
            <p:ph type="ctrTitle"/>
          </p:nvPr>
        </p:nvSpPr>
        <p:spPr/>
        <p:txBody>
          <a:bodyPr>
            <a:normAutofit fontScale="90000"/>
          </a:bodyPr>
          <a:lstStyle/>
          <a:p>
            <a:r>
              <a:rPr lang="en-US" sz="2700" dirty="0" smtClean="0"/>
              <a:t/>
            </a:r>
            <a:br>
              <a:rPr lang="en-US" sz="2700" dirty="0" smtClean="0"/>
            </a:br>
            <a:r>
              <a:rPr lang="en-US" sz="2700" dirty="0" smtClean="0"/>
              <a:t>Organizational </a:t>
            </a:r>
            <a:r>
              <a:rPr lang="en-US" sz="2700" dirty="0"/>
              <a:t>Care Cultivated as a Public Policy of Transformations: The </a:t>
            </a:r>
            <a:r>
              <a:rPr lang="en-US" sz="2700" dirty="0" smtClean="0"/>
              <a:t>French </a:t>
            </a:r>
            <a:r>
              <a:rPr lang="en-US" sz="2700" dirty="0"/>
              <a:t>Case of </a:t>
            </a:r>
            <a:r>
              <a:rPr lang="en-US" sz="2700" i="1" dirty="0"/>
              <a:t>« Cités Educatives » </a:t>
            </a:r>
            <a:r>
              <a:rPr lang="en-US" sz="2700" dirty="0"/>
              <a:t>in Normandy</a:t>
            </a:r>
          </a:p>
          <a:p>
            <a:endParaRPr lang="de-DE" dirty="0"/>
          </a:p>
        </p:txBody>
      </p:sp>
    </p:spTree>
    <p:extLst>
      <p:ext uri="{BB962C8B-B14F-4D97-AF65-F5344CB8AC3E}">
        <p14:creationId xmlns:p14="http://schemas.microsoft.com/office/powerpoint/2010/main" val="39543335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platzhalter 35">
            <a:extLst>
              <a:ext uri="{FF2B5EF4-FFF2-40B4-BE49-F238E27FC236}">
                <a16:creationId xmlns:a16="http://schemas.microsoft.com/office/drawing/2014/main" id="{EF0F8535-37F0-E165-AE18-FEFE6364C342}"/>
              </a:ext>
            </a:extLst>
          </p:cNvPr>
          <p:cNvSpPr>
            <a:spLocks noGrp="1"/>
          </p:cNvSpPr>
          <p:nvPr>
            <p:ph type="ctrTitle"/>
          </p:nvPr>
        </p:nvSpPr>
        <p:spPr/>
        <p:txBody>
          <a:bodyPr>
            <a:normAutofit fontScale="90000"/>
          </a:bodyPr>
          <a:lstStyle/>
          <a:p>
            <a:r>
              <a:rPr lang="en-US" sz="2700" dirty="0" smtClean="0"/>
              <a:t/>
            </a:r>
            <a:br>
              <a:rPr lang="en-US" sz="2700" dirty="0" smtClean="0"/>
            </a:br>
            <a:r>
              <a:rPr lang="en-US" sz="2700" dirty="0" smtClean="0"/>
              <a:t>Organizational </a:t>
            </a:r>
            <a:r>
              <a:rPr lang="en-US" sz="2700" dirty="0"/>
              <a:t>Care Cultivated as a Public Policy of Transformations: The </a:t>
            </a:r>
            <a:r>
              <a:rPr lang="en-US" sz="2700" dirty="0" smtClean="0"/>
              <a:t>French </a:t>
            </a:r>
            <a:r>
              <a:rPr lang="en-US" sz="2700" dirty="0"/>
              <a:t>Case of </a:t>
            </a:r>
            <a:r>
              <a:rPr lang="en-US" sz="2700" i="1" dirty="0"/>
              <a:t>« Cités Educatives » </a:t>
            </a:r>
            <a:r>
              <a:rPr lang="en-US" sz="2700" dirty="0"/>
              <a:t>in Normandy</a:t>
            </a:r>
          </a:p>
          <a:p>
            <a:endParaRPr lang="de-DE" dirty="0"/>
          </a:p>
        </p:txBody>
      </p:sp>
      <p:sp>
        <p:nvSpPr>
          <p:cNvPr id="6" name="Sous-titre 2"/>
          <p:cNvSpPr>
            <a:spLocks noGrp="1"/>
          </p:cNvSpPr>
          <p:nvPr>
            <p:ph sz="quarter" idx="10"/>
          </p:nvPr>
        </p:nvSpPr>
        <p:spPr>
          <a:xfrm>
            <a:off x="119063" y="1765300"/>
            <a:ext cx="8934450" cy="5003800"/>
          </a:xfrm>
          <a:solidFill>
            <a:schemeClr val="bg2"/>
          </a:solidFill>
        </p:spPr>
        <p:txBody>
          <a:bodyPr>
            <a:noAutofit/>
          </a:bodyPr>
          <a:lstStyle/>
          <a:p>
            <a:pPr lvl="0">
              <a:lnSpc>
                <a:spcPct val="107000"/>
              </a:lnSpc>
              <a:spcAft>
                <a:spcPts val="800"/>
              </a:spcAft>
            </a:pPr>
            <a:endParaRPr lang="fr-FR" sz="1600" dirty="0" smtClean="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lvl="0" algn="ctr">
              <a:lnSpc>
                <a:spcPct val="107000"/>
              </a:lnSpc>
              <a:spcAft>
                <a:spcPts val="800"/>
              </a:spcAft>
            </a:pPr>
            <a:r>
              <a:rPr lang="fr-FR" sz="4800" dirty="0" smtClean="0">
                <a:solidFill>
                  <a:prstClr val="black"/>
                </a:solidFill>
                <a:latin typeface="Calibri" panose="020F0502020204030204" pitchFamily="34" charset="0"/>
                <a:ea typeface="Calibri" panose="020F0502020204030204" pitchFamily="34" charset="0"/>
                <a:cs typeface="Times New Roman" panose="02020603050405020304" pitchFamily="18" charset="0"/>
              </a:rPr>
              <a:t>R.Q </a:t>
            </a:r>
            <a:r>
              <a:rPr lang="fr-FR" sz="4800" dirty="0">
                <a:solidFill>
                  <a:prstClr val="black"/>
                </a:solidFill>
                <a:latin typeface="Calibri" panose="020F0502020204030204" pitchFamily="34" charset="0"/>
                <a:ea typeface="Calibri" panose="020F0502020204030204" pitchFamily="34" charset="0"/>
                <a:cs typeface="Times New Roman" panose="02020603050405020304" pitchFamily="18" charset="0"/>
              </a:rPr>
              <a:t>: </a:t>
            </a:r>
            <a:r>
              <a:rPr lang="fr-FR" sz="4800" dirty="0" smtClean="0">
                <a:solidFill>
                  <a:srgbClr val="FF0000"/>
                </a:solidFill>
                <a:latin typeface="Calibri" panose="020F0502020204030204" pitchFamily="34" charset="0"/>
                <a:ea typeface="Calibri" panose="020F0502020204030204" pitchFamily="34" charset="0"/>
                <a:cs typeface="Times New Roman" panose="02020603050405020304" pitchFamily="18" charset="0"/>
              </a:rPr>
              <a:t>What Social, Educational, Pedagogical and Interstitial </a:t>
            </a:r>
            <a:r>
              <a:rPr lang="fr-FR" sz="4800" dirty="0">
                <a:solidFill>
                  <a:srgbClr val="FF0000"/>
                </a:solidFill>
                <a:latin typeface="Calibri" panose="020F0502020204030204" pitchFamily="34" charset="0"/>
                <a:ea typeface="Calibri" panose="020F0502020204030204" pitchFamily="34" charset="0"/>
                <a:cs typeface="Times New Roman" panose="02020603050405020304" pitchFamily="18" charset="0"/>
              </a:rPr>
              <a:t>D</a:t>
            </a:r>
            <a:r>
              <a:rPr lang="fr-FR" sz="4800" dirty="0" smtClean="0">
                <a:solidFill>
                  <a:srgbClr val="FF0000"/>
                </a:solidFill>
                <a:latin typeface="Calibri" panose="020F0502020204030204" pitchFamily="34" charset="0"/>
                <a:ea typeface="Calibri" panose="020F0502020204030204" pitchFamily="34" charset="0"/>
                <a:cs typeface="Times New Roman" panose="02020603050405020304" pitchFamily="18" charset="0"/>
              </a:rPr>
              <a:t>idactic </a:t>
            </a:r>
            <a:r>
              <a:rPr lang="fr-FR" sz="4800" dirty="0">
                <a:solidFill>
                  <a:srgbClr val="FF0000"/>
                </a:solidFill>
                <a:latin typeface="Calibri" panose="020F0502020204030204" pitchFamily="34" charset="0"/>
                <a:ea typeface="Calibri" panose="020F0502020204030204" pitchFamily="34" charset="0"/>
                <a:cs typeface="Times New Roman" panose="02020603050405020304" pitchFamily="18" charset="0"/>
              </a:rPr>
              <a:t>P</a:t>
            </a:r>
            <a:r>
              <a:rPr lang="fr-FR" sz="4800" dirty="0" smtClean="0">
                <a:solidFill>
                  <a:srgbClr val="FF0000"/>
                </a:solidFill>
                <a:latin typeface="Calibri" panose="020F0502020204030204" pitchFamily="34" charset="0"/>
                <a:ea typeface="Calibri" panose="020F0502020204030204" pitchFamily="34" charset="0"/>
                <a:cs typeface="Times New Roman" panose="02020603050405020304" pitchFamily="18" charset="0"/>
              </a:rPr>
              <a:t>rofessionalisms do </a:t>
            </a:r>
            <a:r>
              <a:rPr lang="fr-FR" sz="4800" i="1" dirty="0" smtClean="0">
                <a:solidFill>
                  <a:srgbClr val="FF0000"/>
                </a:solidFill>
                <a:latin typeface="Calibri" panose="020F0502020204030204" pitchFamily="34" charset="0"/>
                <a:ea typeface="Calibri" panose="020F0502020204030204" pitchFamily="34" charset="0"/>
                <a:cs typeface="Times New Roman" panose="02020603050405020304" pitchFamily="18" charset="0"/>
              </a:rPr>
              <a:t>« Cités Educatives » </a:t>
            </a:r>
            <a:r>
              <a:rPr lang="fr-FR" sz="4800" dirty="0">
                <a:solidFill>
                  <a:srgbClr val="FF0000"/>
                </a:solidFill>
                <a:latin typeface="Calibri" panose="020F0502020204030204" pitchFamily="34" charset="0"/>
                <a:ea typeface="Calibri" panose="020F0502020204030204" pitchFamily="34" charset="0"/>
                <a:cs typeface="Times New Roman" panose="02020603050405020304" pitchFamily="18" charset="0"/>
              </a:rPr>
              <a:t>V</a:t>
            </a:r>
            <a:r>
              <a:rPr lang="fr-FR" sz="4800" dirty="0" smtClean="0">
                <a:solidFill>
                  <a:srgbClr val="FF0000"/>
                </a:solidFill>
                <a:latin typeface="Calibri" panose="020F0502020204030204" pitchFamily="34" charset="0"/>
                <a:ea typeface="Calibri" panose="020F0502020204030204" pitchFamily="34" charset="0"/>
                <a:cs typeface="Times New Roman" panose="02020603050405020304" pitchFamily="18" charset="0"/>
              </a:rPr>
              <a:t>al-de-Reuil and Evreux EPN covers ?</a:t>
            </a:r>
            <a:endParaRPr lang="fr-FR" sz="4800" dirty="0">
              <a:solidFill>
                <a:srgbClr val="FF0000"/>
              </a:solidFill>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04257203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nhaltsplatzhalter 4">
            <a:extLst>
              <a:ext uri="{FF2B5EF4-FFF2-40B4-BE49-F238E27FC236}">
                <a16:creationId xmlns:a16="http://schemas.microsoft.com/office/drawing/2014/main" id="{97364135-5D17-9618-0E7D-15BA9518888D}"/>
              </a:ext>
            </a:extLst>
          </p:cNvPr>
          <p:cNvSpPr>
            <a:spLocks noGrp="1"/>
          </p:cNvSpPr>
          <p:nvPr>
            <p:ph sz="quarter" idx="10"/>
          </p:nvPr>
        </p:nvSpPr>
        <p:spPr>
          <a:xfrm>
            <a:off x="118500" y="1764709"/>
            <a:ext cx="8935626" cy="5004460"/>
          </a:xfrm>
        </p:spPr>
        <p:txBody>
          <a:bodyPr/>
          <a:lstStyle/>
          <a:p>
            <a:pPr algn="ctr"/>
            <a:r>
              <a:rPr lang="fr-FR" dirty="0" smtClean="0">
                <a:solidFill>
                  <a:srgbClr val="FF0000"/>
                </a:solidFill>
                <a:latin typeface="Calibri" panose="020F0502020204030204" pitchFamily="34" charset="0"/>
                <a:ea typeface="Calibri" panose="020F0502020204030204" pitchFamily="34" charset="0"/>
                <a:cs typeface="Times New Roman" panose="02020603050405020304" pitchFamily="18" charset="0"/>
              </a:rPr>
              <a:t>The New Structure </a:t>
            </a:r>
            <a:r>
              <a:rPr lang="fr-FR" dirty="0">
                <a:solidFill>
                  <a:srgbClr val="FF0000"/>
                </a:solidFill>
                <a:latin typeface="Calibri" panose="020F0502020204030204" pitchFamily="34" charset="0"/>
                <a:ea typeface="Calibri" panose="020F0502020204030204" pitchFamily="34" charset="0"/>
                <a:cs typeface="Times New Roman" panose="02020603050405020304" pitchFamily="18" charset="0"/>
              </a:rPr>
              <a:t>of The Norman Education Système</a:t>
            </a:r>
            <a:endParaRPr lang="fr-FR" dirty="0">
              <a:latin typeface="Calibri" panose="020F0502020204030204" pitchFamily="34" charset="0"/>
              <a:ea typeface="Calibri" panose="020F0502020204030204" pitchFamily="34" charset="0"/>
              <a:cs typeface="Times New Roman" panose="02020603050405020304" pitchFamily="18" charset="0"/>
            </a:endParaRPr>
          </a:p>
          <a:p>
            <a:endParaRPr lang="de-DE" dirty="0"/>
          </a:p>
        </p:txBody>
      </p:sp>
      <p:sp>
        <p:nvSpPr>
          <p:cNvPr id="4" name="Textplatzhalter 35">
            <a:extLst>
              <a:ext uri="{FF2B5EF4-FFF2-40B4-BE49-F238E27FC236}">
                <a16:creationId xmlns:a16="http://schemas.microsoft.com/office/drawing/2014/main" id="{EF0F8535-37F0-E165-AE18-FEFE6364C342}"/>
              </a:ext>
            </a:extLst>
          </p:cNvPr>
          <p:cNvSpPr>
            <a:spLocks noGrp="1"/>
          </p:cNvSpPr>
          <p:nvPr>
            <p:ph type="ctrTitle"/>
          </p:nvPr>
        </p:nvSpPr>
        <p:spPr/>
        <p:txBody>
          <a:bodyPr>
            <a:normAutofit fontScale="90000"/>
          </a:bodyPr>
          <a:lstStyle/>
          <a:p>
            <a:r>
              <a:rPr lang="en-US" sz="2700" dirty="0" smtClean="0"/>
              <a:t/>
            </a:r>
            <a:br>
              <a:rPr lang="en-US" sz="2700" dirty="0" smtClean="0"/>
            </a:br>
            <a:r>
              <a:rPr lang="en-US" sz="2700" dirty="0" smtClean="0"/>
              <a:t>Organizational </a:t>
            </a:r>
            <a:r>
              <a:rPr lang="en-US" sz="2700" dirty="0"/>
              <a:t>Care Cultivated as a Public Policy of Transformations: The </a:t>
            </a:r>
            <a:r>
              <a:rPr lang="en-US" sz="2700" dirty="0" smtClean="0"/>
              <a:t>French </a:t>
            </a:r>
            <a:r>
              <a:rPr lang="en-US" sz="2700" dirty="0"/>
              <a:t>Case of </a:t>
            </a:r>
            <a:r>
              <a:rPr lang="en-US" sz="2700" i="1" dirty="0"/>
              <a:t>« Cités Educatives » </a:t>
            </a:r>
            <a:r>
              <a:rPr lang="en-US" sz="2700" dirty="0"/>
              <a:t>in Normandy</a:t>
            </a:r>
          </a:p>
          <a:p>
            <a:endParaRPr lang="de-DE" dirty="0"/>
          </a:p>
        </p:txBody>
      </p:sp>
      <p:sp>
        <p:nvSpPr>
          <p:cNvPr id="6" name="Rectangle à coins arrondis 5"/>
          <p:cNvSpPr/>
          <p:nvPr/>
        </p:nvSpPr>
        <p:spPr>
          <a:xfrm>
            <a:off x="0" y="2317381"/>
            <a:ext cx="2629526" cy="4451788"/>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400" b="1" dirty="0" smtClean="0">
                <a:solidFill>
                  <a:srgbClr val="FF0000"/>
                </a:solidFill>
              </a:rPr>
              <a:t>(1)</a:t>
            </a:r>
            <a:r>
              <a:rPr lang="en-US" dirty="0" smtClean="0">
                <a:solidFill>
                  <a:schemeClr val="tx1"/>
                </a:solidFill>
              </a:rPr>
              <a:t>-Paradigmatic </a:t>
            </a:r>
            <a:r>
              <a:rPr lang="en-US" dirty="0">
                <a:solidFill>
                  <a:schemeClr val="tx1"/>
                </a:solidFill>
              </a:rPr>
              <a:t>managerial particularities promote informal learning of actors and their practices</a:t>
            </a:r>
            <a:r>
              <a:rPr lang="en-US" dirty="0" smtClean="0">
                <a:solidFill>
                  <a:schemeClr val="tx1"/>
                </a:solidFill>
              </a:rPr>
              <a:t>.</a:t>
            </a:r>
            <a:endParaRPr lang="fr-FR" dirty="0" smtClean="0">
              <a:solidFill>
                <a:schemeClr val="tx1"/>
              </a:solidFill>
            </a:endParaRPr>
          </a:p>
          <a:p>
            <a:pPr algn="ctr"/>
            <a:endParaRPr lang="fr-FR" dirty="0" smtClean="0">
              <a:solidFill>
                <a:schemeClr val="tx1"/>
              </a:solidFill>
            </a:endParaRPr>
          </a:p>
          <a:p>
            <a:pPr algn="ctr"/>
            <a:r>
              <a:rPr lang="fr-FR" sz="2400" b="1" dirty="0" smtClean="0">
                <a:solidFill>
                  <a:srgbClr val="FF0000"/>
                </a:solidFill>
              </a:rPr>
              <a:t>(2)</a:t>
            </a:r>
            <a:r>
              <a:rPr lang="fr-FR" dirty="0" smtClean="0">
                <a:solidFill>
                  <a:schemeClr val="tx1"/>
                </a:solidFill>
              </a:rPr>
              <a:t>-</a:t>
            </a:r>
            <a:r>
              <a:rPr lang="en-US" dirty="0">
                <a:solidFill>
                  <a:schemeClr val="tx1"/>
                </a:solidFill>
              </a:rPr>
              <a:t>Different representations of territorialized </a:t>
            </a:r>
            <a:r>
              <a:rPr lang="en-US" dirty="0" smtClean="0">
                <a:solidFill>
                  <a:schemeClr val="tx1"/>
                </a:solidFill>
              </a:rPr>
              <a:t>policies.</a:t>
            </a:r>
            <a:endParaRPr lang="fr-FR" dirty="0" smtClean="0">
              <a:solidFill>
                <a:schemeClr val="tx1"/>
              </a:solidFill>
            </a:endParaRPr>
          </a:p>
          <a:p>
            <a:pPr algn="ctr"/>
            <a:endParaRPr lang="fr-FR" dirty="0" smtClean="0">
              <a:solidFill>
                <a:schemeClr val="tx1"/>
              </a:solidFill>
            </a:endParaRPr>
          </a:p>
          <a:p>
            <a:pPr algn="ctr"/>
            <a:r>
              <a:rPr lang="fr-FR" sz="2400" b="1" dirty="0" smtClean="0">
                <a:solidFill>
                  <a:srgbClr val="FF0000"/>
                </a:solidFill>
              </a:rPr>
              <a:t>(3)</a:t>
            </a:r>
            <a:r>
              <a:rPr lang="fr-FR" dirty="0" smtClean="0">
                <a:solidFill>
                  <a:schemeClr val="tx1"/>
                </a:solidFill>
              </a:rPr>
              <a:t>-</a:t>
            </a:r>
            <a:r>
              <a:rPr lang="en-US" dirty="0">
                <a:solidFill>
                  <a:schemeClr val="tx1"/>
                </a:solidFill>
              </a:rPr>
              <a:t>implementation of training and professionalization methods and </a:t>
            </a:r>
            <a:r>
              <a:rPr lang="en-US" dirty="0" smtClean="0">
                <a:solidFill>
                  <a:schemeClr val="tx1"/>
                </a:solidFill>
              </a:rPr>
              <a:t>means.</a:t>
            </a:r>
            <a:endParaRPr lang="fr-FR" dirty="0">
              <a:solidFill>
                <a:schemeClr val="tx1"/>
              </a:solidFill>
            </a:endParaRPr>
          </a:p>
        </p:txBody>
      </p:sp>
      <p:pic>
        <p:nvPicPr>
          <p:cNvPr id="7" name="Image 6"/>
          <p:cNvPicPr>
            <a:picLocks noChangeAspect="1"/>
          </p:cNvPicPr>
          <p:nvPr/>
        </p:nvPicPr>
        <p:blipFill>
          <a:blip r:embed="rId2"/>
          <a:stretch>
            <a:fillRect/>
          </a:stretch>
        </p:blipFill>
        <p:spPr>
          <a:xfrm>
            <a:off x="2698721" y="2317381"/>
            <a:ext cx="6984541" cy="4451788"/>
          </a:xfrm>
          <a:prstGeom prst="rect">
            <a:avLst/>
          </a:prstGeom>
        </p:spPr>
      </p:pic>
    </p:spTree>
    <p:extLst>
      <p:ext uri="{BB962C8B-B14F-4D97-AF65-F5344CB8AC3E}">
        <p14:creationId xmlns:p14="http://schemas.microsoft.com/office/powerpoint/2010/main" val="29458968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nhaltsplatzhalter 4">
            <a:extLst>
              <a:ext uri="{FF2B5EF4-FFF2-40B4-BE49-F238E27FC236}">
                <a16:creationId xmlns:a16="http://schemas.microsoft.com/office/drawing/2014/main" id="{97364135-5D17-9618-0E7D-15BA9518888D}"/>
              </a:ext>
            </a:extLst>
          </p:cNvPr>
          <p:cNvSpPr>
            <a:spLocks noGrp="1"/>
          </p:cNvSpPr>
          <p:nvPr>
            <p:ph sz="quarter" idx="10"/>
          </p:nvPr>
        </p:nvSpPr>
        <p:spPr>
          <a:xfrm>
            <a:off x="118500" y="1764709"/>
            <a:ext cx="9541316" cy="5004460"/>
          </a:xfrm>
        </p:spPr>
        <p:txBody>
          <a:bodyPr/>
          <a:lstStyle/>
          <a:p>
            <a:pPr lvl="0" eaLnBrk="0" fontAlgn="base" hangingPunct="0">
              <a:lnSpc>
                <a:spcPct val="100000"/>
              </a:lnSpc>
              <a:spcBef>
                <a:spcPct val="0"/>
              </a:spcBef>
              <a:spcAft>
                <a:spcPct val="0"/>
              </a:spcAft>
            </a:pPr>
            <a:r>
              <a:rPr lang="en-GB" altLang="fr-FR" sz="1700" b="1" dirty="0">
                <a:solidFill>
                  <a:srgbClr val="0070C0"/>
                </a:solidFill>
                <a:latin typeface="Arial" panose="020B0604020202020204" pitchFamily="34" charset="0"/>
                <a:ea typeface="Calibri" panose="020F0502020204030204" pitchFamily="34" charset="0"/>
                <a:cs typeface="Times New Roman" panose="02020603050405020304" pitchFamily="18" charset="0"/>
              </a:rPr>
              <a:t>Research Studies on Differentiated Impact Assessments of </a:t>
            </a:r>
            <a:r>
              <a:rPr lang="en-GB" altLang="fr-FR" sz="1700" b="1" i="1" dirty="0">
                <a:solidFill>
                  <a:srgbClr val="0070C0"/>
                </a:solidFill>
                <a:latin typeface="Arial" panose="020B0604020202020204" pitchFamily="34" charset="0"/>
                <a:ea typeface="Calibri" panose="020F0502020204030204" pitchFamily="34" charset="0"/>
                <a:cs typeface="Times New Roman" panose="02020603050405020304" pitchFamily="18" charset="0"/>
              </a:rPr>
              <a:t>“Cités Educatives” </a:t>
            </a:r>
            <a:r>
              <a:rPr lang="en-GB" altLang="fr-FR" sz="1700" b="1" dirty="0">
                <a:solidFill>
                  <a:srgbClr val="FF0000"/>
                </a:solidFill>
                <a:latin typeface="Arial" panose="020B0604020202020204" pitchFamily="34" charset="0"/>
                <a:ea typeface="Calibri" panose="020F0502020204030204" pitchFamily="34" charset="0"/>
                <a:cs typeface="Times New Roman" panose="02020603050405020304" pitchFamily="18" charset="0"/>
              </a:rPr>
              <a:t>Val-de-Reuil</a:t>
            </a:r>
            <a:r>
              <a:rPr lang="en-GB" altLang="fr-FR" sz="1700" b="1" dirty="0">
                <a:solidFill>
                  <a:srgbClr val="0070C0"/>
                </a:solidFill>
                <a:latin typeface="Arial" panose="020B0604020202020204" pitchFamily="34" charset="0"/>
                <a:ea typeface="Calibri" panose="020F0502020204030204" pitchFamily="34" charset="0"/>
                <a:cs typeface="Times New Roman" panose="02020603050405020304" pitchFamily="18" charset="0"/>
              </a:rPr>
              <a:t> in Normandy (France)</a:t>
            </a:r>
            <a:r>
              <a:rPr lang="fr-FR" altLang="fr-FR" sz="1700" b="1" dirty="0">
                <a:solidFill>
                  <a:srgbClr val="0070C0"/>
                </a:solidFill>
                <a:latin typeface="Arial" panose="020B0604020202020204" pitchFamily="34" charset="0"/>
              </a:rPr>
              <a:t> :</a:t>
            </a:r>
          </a:p>
          <a:p>
            <a:pPr lvl="0" eaLnBrk="0" fontAlgn="base" hangingPunct="0">
              <a:lnSpc>
                <a:spcPct val="100000"/>
              </a:lnSpc>
              <a:spcBef>
                <a:spcPct val="0"/>
              </a:spcBef>
              <a:spcAft>
                <a:spcPct val="0"/>
              </a:spcAft>
            </a:pPr>
            <a:r>
              <a:rPr lang="en-GB" altLang="fr-FR" sz="1200" b="1" dirty="0">
                <a:solidFill>
                  <a:srgbClr val="000000"/>
                </a:solidFill>
                <a:latin typeface="Arial" panose="020B0604020202020204" pitchFamily="34" charset="0"/>
                <a:ea typeface="Calibri" panose="020F0502020204030204" pitchFamily="34" charset="0"/>
                <a:cs typeface="Times New Roman" panose="02020603050405020304" pitchFamily="18" charset="0"/>
              </a:rPr>
              <a:t>Table 1: Determinants of skill</a:t>
            </a:r>
            <a:r>
              <a:rPr lang="en-GB" altLang="fr-FR" sz="1200" b="1" dirty="0">
                <a:solidFill>
                  <a:srgbClr val="FF0000"/>
                </a:solidFill>
                <a:latin typeface="Arial" panose="020B0604020202020204" pitchFamily="34" charset="0"/>
                <a:ea typeface="Calibri" panose="020F0502020204030204" pitchFamily="34" charset="0"/>
                <a:cs typeface="Times New Roman" panose="02020603050405020304" pitchFamily="18" charset="0"/>
              </a:rPr>
              <a:t>s</a:t>
            </a:r>
            <a:r>
              <a:rPr lang="en-GB" altLang="fr-FR" sz="1200" b="1" dirty="0">
                <a:solidFill>
                  <a:srgbClr val="000000"/>
                </a:solidFill>
                <a:latin typeface="Arial" panose="020B0604020202020204" pitchFamily="34" charset="0"/>
                <a:ea typeface="Calibri" panose="020F0502020204030204" pitchFamily="34" charset="0"/>
                <a:cs typeface="Times New Roman" panose="02020603050405020304" pitchFamily="18" charset="0"/>
              </a:rPr>
              <a:t> prerequisites </a:t>
            </a:r>
            <a:r>
              <a:rPr lang="en-GB" altLang="fr-FR" sz="1200" b="1" u="sng" dirty="0">
                <a:solidFill>
                  <a:srgbClr val="008080"/>
                </a:solidFill>
                <a:latin typeface="Arial" panose="020B0604020202020204" pitchFamily="34" charset="0"/>
                <a:ea typeface="Calibri" panose="020F0502020204030204" pitchFamily="34" charset="0"/>
                <a:cs typeface="Times New Roman" panose="02020603050405020304" pitchFamily="18" charset="0"/>
              </a:rPr>
              <a:t>of </a:t>
            </a:r>
            <a:r>
              <a:rPr lang="en-GB" altLang="fr-FR" sz="1200" b="1" i="1" dirty="0">
                <a:solidFill>
                  <a:prstClr val="black"/>
                </a:solidFill>
                <a:latin typeface="Arial" panose="020B0604020202020204" pitchFamily="34" charset="0"/>
                <a:ea typeface="Calibri" panose="020F0502020204030204" pitchFamily="34" charset="0"/>
                <a:cs typeface="Times New Roman" panose="02020603050405020304" pitchFamily="18" charset="0"/>
              </a:rPr>
              <a:t>“Cités Educatives” </a:t>
            </a:r>
            <a:r>
              <a:rPr lang="en-GB" altLang="fr-FR" sz="1200" b="1" dirty="0">
                <a:solidFill>
                  <a:prstClr val="black"/>
                </a:solidFill>
                <a:latin typeface="Arial" panose="020B0604020202020204" pitchFamily="34" charset="0"/>
                <a:ea typeface="Calibri" panose="020F0502020204030204" pitchFamily="34" charset="0"/>
                <a:cs typeface="Times New Roman" panose="02020603050405020304" pitchFamily="18" charset="0"/>
              </a:rPr>
              <a:t>of</a:t>
            </a:r>
            <a:r>
              <a:rPr lang="en-GB" altLang="fr-FR" sz="1200" b="1" dirty="0">
                <a:solidFill>
                  <a:srgbClr val="FF0000"/>
                </a:solidFill>
                <a:latin typeface="Arial" panose="020B0604020202020204" pitchFamily="34" charset="0"/>
                <a:ea typeface="Calibri" panose="020F0502020204030204" pitchFamily="34" charset="0"/>
                <a:cs typeface="Times New Roman" panose="02020603050405020304" pitchFamily="18" charset="0"/>
              </a:rPr>
              <a:t> </a:t>
            </a:r>
            <a:r>
              <a:rPr lang="en-GB" altLang="fr-FR" sz="1200" b="1" dirty="0">
                <a:solidFill>
                  <a:srgbClr val="000000"/>
                </a:solidFill>
                <a:latin typeface="Arial" panose="020B0604020202020204" pitchFamily="34" charset="0"/>
                <a:ea typeface="Calibri" panose="020F0502020204030204" pitchFamily="34" charset="0"/>
                <a:cs typeface="Times New Roman" panose="02020603050405020304" pitchFamily="18" charset="0"/>
              </a:rPr>
              <a:t>Val-de-Reuil, by measuring </a:t>
            </a:r>
            <a:r>
              <a:rPr lang="en-GB" altLang="fr-FR" sz="1200" b="1" i="1" dirty="0">
                <a:solidFill>
                  <a:srgbClr val="000000"/>
                </a:solidFill>
                <a:latin typeface="Arial" panose="020B0604020202020204" pitchFamily="34" charset="0"/>
                <a:ea typeface="Calibri" panose="020F0502020204030204" pitchFamily="34" charset="0"/>
                <a:cs typeface="Times New Roman" panose="02020603050405020304" pitchFamily="18" charset="0"/>
              </a:rPr>
              <a:t>“</a:t>
            </a:r>
            <a:r>
              <a:rPr lang="en-GB" altLang="fr-FR" sz="1200" b="1" dirty="0">
                <a:solidFill>
                  <a:srgbClr val="000000"/>
                </a:solidFill>
                <a:latin typeface="Arial" panose="020B0604020202020204" pitchFamily="34" charset="0"/>
                <a:ea typeface="Calibri" panose="020F0502020204030204" pitchFamily="34" charset="0"/>
                <a:cs typeface="Times New Roman" panose="02020603050405020304" pitchFamily="18" charset="0"/>
              </a:rPr>
              <a:t>parental </a:t>
            </a:r>
            <a:r>
              <a:rPr lang="en-GB" altLang="fr-FR" sz="1200" b="1" dirty="0" smtClean="0">
                <a:solidFill>
                  <a:srgbClr val="000000"/>
                </a:solidFill>
                <a:latin typeface="Arial" panose="020B0604020202020204" pitchFamily="34" charset="0"/>
                <a:ea typeface="Calibri" panose="020F0502020204030204" pitchFamily="34" charset="0"/>
                <a:cs typeface="Times New Roman" panose="02020603050405020304" pitchFamily="18" charset="0"/>
              </a:rPr>
              <a:t>involvement</a:t>
            </a:r>
            <a:r>
              <a:rPr lang="en-GB" altLang="fr-FR" sz="800" dirty="0">
                <a:solidFill>
                  <a:prstClr val="black"/>
                </a:solidFill>
                <a:latin typeface="Arial" panose="020B0604020202020204" pitchFamily="34" charset="0"/>
                <a:ea typeface="Calibri" panose="020F0502020204030204" pitchFamily="34" charset="0"/>
                <a:cs typeface="Times New Roman" panose="02020603050405020304" pitchFamily="18" charset="0"/>
              </a:rPr>
              <a:t> </a:t>
            </a:r>
            <a:r>
              <a:rPr lang="en-GB" altLang="fr-FR" sz="1200" b="1" i="1" dirty="0">
                <a:solidFill>
                  <a:srgbClr val="000000"/>
                </a:solidFill>
                <a:latin typeface="Arial" panose="020B0604020202020204" pitchFamily="34" charset="0"/>
                <a:ea typeface="Calibri" panose="020F0502020204030204" pitchFamily="34" charset="0"/>
                <a:cs typeface="Times New Roman" panose="02020603050405020304" pitchFamily="18" charset="0"/>
              </a:rPr>
              <a:t>”</a:t>
            </a:r>
            <a:endParaRPr lang="fr-FR" altLang="fr-FR" sz="1100" dirty="0">
              <a:solidFill>
                <a:prstClr val="black"/>
              </a:solidFill>
              <a:latin typeface="Arial" panose="020B0604020202020204" pitchFamily="34" charset="0"/>
            </a:endParaRPr>
          </a:p>
          <a:p>
            <a:endParaRPr lang="de-DE" dirty="0"/>
          </a:p>
        </p:txBody>
      </p:sp>
      <p:sp>
        <p:nvSpPr>
          <p:cNvPr id="4" name="Textplatzhalter 35">
            <a:extLst>
              <a:ext uri="{FF2B5EF4-FFF2-40B4-BE49-F238E27FC236}">
                <a16:creationId xmlns:a16="http://schemas.microsoft.com/office/drawing/2014/main" id="{EF0F8535-37F0-E165-AE18-FEFE6364C342}"/>
              </a:ext>
            </a:extLst>
          </p:cNvPr>
          <p:cNvSpPr>
            <a:spLocks noGrp="1"/>
          </p:cNvSpPr>
          <p:nvPr>
            <p:ph type="ctrTitle"/>
          </p:nvPr>
        </p:nvSpPr>
        <p:spPr/>
        <p:txBody>
          <a:bodyPr>
            <a:normAutofit fontScale="90000"/>
          </a:bodyPr>
          <a:lstStyle/>
          <a:p>
            <a:r>
              <a:rPr lang="en-US" sz="2700" dirty="0" smtClean="0"/>
              <a:t/>
            </a:r>
            <a:br>
              <a:rPr lang="en-US" sz="2700" dirty="0" smtClean="0"/>
            </a:br>
            <a:r>
              <a:rPr lang="en-US" sz="2700" dirty="0" smtClean="0"/>
              <a:t>Organizational </a:t>
            </a:r>
            <a:r>
              <a:rPr lang="en-US" sz="2700" dirty="0"/>
              <a:t>Care Cultivated as a Public Policy of Transformations: The </a:t>
            </a:r>
            <a:r>
              <a:rPr lang="en-US" sz="2700" dirty="0" smtClean="0"/>
              <a:t>French </a:t>
            </a:r>
            <a:r>
              <a:rPr lang="en-US" sz="2700" dirty="0"/>
              <a:t>Case of </a:t>
            </a:r>
            <a:r>
              <a:rPr lang="en-US" sz="2700" i="1" dirty="0"/>
              <a:t>« Cités Educatives » </a:t>
            </a:r>
            <a:r>
              <a:rPr lang="en-US" sz="2700" dirty="0"/>
              <a:t>in Normandy</a:t>
            </a:r>
          </a:p>
          <a:p>
            <a:endParaRPr lang="de-DE" dirty="0"/>
          </a:p>
        </p:txBody>
      </p:sp>
      <p:pic>
        <p:nvPicPr>
          <p:cNvPr id="2" name="Image 1"/>
          <p:cNvPicPr>
            <a:picLocks noChangeAspect="1"/>
          </p:cNvPicPr>
          <p:nvPr/>
        </p:nvPicPr>
        <p:blipFill>
          <a:blip r:embed="rId2"/>
          <a:stretch>
            <a:fillRect/>
          </a:stretch>
        </p:blipFill>
        <p:spPr>
          <a:xfrm>
            <a:off x="110052" y="2672861"/>
            <a:ext cx="9549764" cy="4096307"/>
          </a:xfrm>
          <a:prstGeom prst="rect">
            <a:avLst/>
          </a:prstGeom>
        </p:spPr>
      </p:pic>
    </p:spTree>
    <p:extLst>
      <p:ext uri="{BB962C8B-B14F-4D97-AF65-F5344CB8AC3E}">
        <p14:creationId xmlns:p14="http://schemas.microsoft.com/office/powerpoint/2010/main" val="167238794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nhaltsplatzhalter 4">
            <a:extLst>
              <a:ext uri="{FF2B5EF4-FFF2-40B4-BE49-F238E27FC236}">
                <a16:creationId xmlns:a16="http://schemas.microsoft.com/office/drawing/2014/main" id="{97364135-5D17-9618-0E7D-15BA9518888D}"/>
              </a:ext>
            </a:extLst>
          </p:cNvPr>
          <p:cNvSpPr>
            <a:spLocks noGrp="1"/>
          </p:cNvSpPr>
          <p:nvPr>
            <p:ph sz="quarter" idx="10"/>
          </p:nvPr>
        </p:nvSpPr>
        <p:spPr>
          <a:xfrm>
            <a:off x="118500" y="1764709"/>
            <a:ext cx="9564762" cy="5004460"/>
          </a:xfrm>
        </p:spPr>
        <p:txBody>
          <a:bodyPr/>
          <a:lstStyle/>
          <a:p>
            <a:pPr lvl="0" eaLnBrk="0" fontAlgn="base" hangingPunct="0">
              <a:lnSpc>
                <a:spcPct val="100000"/>
              </a:lnSpc>
              <a:spcBef>
                <a:spcPct val="0"/>
              </a:spcBef>
              <a:spcAft>
                <a:spcPct val="0"/>
              </a:spcAft>
            </a:pPr>
            <a:r>
              <a:rPr lang="en-GB" altLang="fr-FR" sz="1700" b="1" dirty="0">
                <a:solidFill>
                  <a:srgbClr val="0070C0"/>
                </a:solidFill>
                <a:latin typeface="Arial" panose="020B0604020202020204" pitchFamily="34" charset="0"/>
                <a:ea typeface="Calibri" panose="020F0502020204030204" pitchFamily="34" charset="0"/>
                <a:cs typeface="Times New Roman" panose="02020603050405020304" pitchFamily="18" charset="0"/>
              </a:rPr>
              <a:t>Research Studies on Differentiated Impact Assessments of </a:t>
            </a:r>
            <a:r>
              <a:rPr lang="en-GB" altLang="fr-FR" sz="1700" b="1" i="1" dirty="0">
                <a:solidFill>
                  <a:srgbClr val="0070C0"/>
                </a:solidFill>
                <a:latin typeface="Arial" panose="020B0604020202020204" pitchFamily="34" charset="0"/>
                <a:ea typeface="Calibri" panose="020F0502020204030204" pitchFamily="34" charset="0"/>
                <a:cs typeface="Times New Roman" panose="02020603050405020304" pitchFamily="18" charset="0"/>
              </a:rPr>
              <a:t>“Cités Educatives” </a:t>
            </a:r>
            <a:r>
              <a:rPr lang="en-GB" altLang="fr-FR" sz="1700" b="1" dirty="0">
                <a:solidFill>
                  <a:srgbClr val="FF0000"/>
                </a:solidFill>
                <a:latin typeface="Arial" panose="020B0604020202020204" pitchFamily="34" charset="0"/>
                <a:ea typeface="Calibri" panose="020F0502020204030204" pitchFamily="34" charset="0"/>
                <a:cs typeface="Times New Roman" panose="02020603050405020304" pitchFamily="18" charset="0"/>
              </a:rPr>
              <a:t>Val-de-Reuil</a:t>
            </a:r>
            <a:r>
              <a:rPr lang="en-GB" altLang="fr-FR" sz="1700" b="1" dirty="0">
                <a:solidFill>
                  <a:srgbClr val="0070C0"/>
                </a:solidFill>
                <a:latin typeface="Arial" panose="020B0604020202020204" pitchFamily="34" charset="0"/>
                <a:ea typeface="Calibri" panose="020F0502020204030204" pitchFamily="34" charset="0"/>
                <a:cs typeface="Times New Roman" panose="02020603050405020304" pitchFamily="18" charset="0"/>
              </a:rPr>
              <a:t> in Normandy (France)</a:t>
            </a:r>
            <a:r>
              <a:rPr lang="fr-FR" altLang="fr-FR" sz="1700" b="1" dirty="0">
                <a:solidFill>
                  <a:srgbClr val="0070C0"/>
                </a:solidFill>
                <a:latin typeface="Arial" panose="020B0604020202020204" pitchFamily="34" charset="0"/>
              </a:rPr>
              <a:t> :</a:t>
            </a:r>
          </a:p>
          <a:p>
            <a:pPr lvl="0" eaLnBrk="0" fontAlgn="base" hangingPunct="0">
              <a:lnSpc>
                <a:spcPct val="100000"/>
              </a:lnSpc>
              <a:spcBef>
                <a:spcPct val="0"/>
              </a:spcBef>
              <a:spcAft>
                <a:spcPct val="0"/>
              </a:spcAft>
            </a:pPr>
            <a:r>
              <a:rPr lang="en-GB" altLang="fr-FR" sz="1200" b="1" dirty="0">
                <a:solidFill>
                  <a:srgbClr val="000000"/>
                </a:solidFill>
                <a:latin typeface="Arial" panose="020B0604020202020204" pitchFamily="34" charset="0"/>
                <a:ea typeface="Calibri" panose="020F0502020204030204" pitchFamily="34" charset="0"/>
                <a:cs typeface="Times New Roman" panose="02020603050405020304" pitchFamily="18" charset="0"/>
              </a:rPr>
              <a:t>Table 2: </a:t>
            </a:r>
            <a:r>
              <a:rPr lang="en-GB" altLang="fr-FR" sz="1200" b="1" dirty="0">
                <a:solidFill>
                  <a:prstClr val="black"/>
                </a:solidFill>
                <a:latin typeface="Arial" panose="020B0604020202020204" pitchFamily="34" charset="0"/>
                <a:ea typeface="Calibri" panose="020F0502020204030204" pitchFamily="34" charset="0"/>
                <a:cs typeface="Times New Roman" panose="02020603050405020304" pitchFamily="18" charset="0"/>
              </a:rPr>
              <a:t>D</a:t>
            </a:r>
            <a:r>
              <a:rPr lang="en-GB" altLang="fr-FR" sz="1200" b="1" dirty="0">
                <a:solidFill>
                  <a:srgbClr val="000000"/>
                </a:solidFill>
                <a:latin typeface="Arial" panose="020B0604020202020204" pitchFamily="34" charset="0"/>
                <a:ea typeface="Calibri" panose="020F0502020204030204" pitchFamily="34" charset="0"/>
                <a:cs typeface="Times New Roman" panose="02020603050405020304" pitchFamily="18" charset="0"/>
              </a:rPr>
              <a:t>eterminants of activities and professionalism </a:t>
            </a:r>
            <a:r>
              <a:rPr lang="en-GB" altLang="fr-FR" sz="1200" b="1" dirty="0">
                <a:solidFill>
                  <a:prstClr val="black"/>
                </a:solidFill>
                <a:latin typeface="Arial" panose="020B0604020202020204" pitchFamily="34" charset="0"/>
                <a:ea typeface="Calibri" panose="020F0502020204030204" pitchFamily="34" charset="0"/>
                <a:cs typeface="Times New Roman" panose="02020603050405020304" pitchFamily="18" charset="0"/>
              </a:rPr>
              <a:t>of </a:t>
            </a:r>
            <a:r>
              <a:rPr lang="en-GB" altLang="fr-FR" sz="1200" b="1" i="1" dirty="0">
                <a:solidFill>
                  <a:prstClr val="black"/>
                </a:solidFill>
                <a:latin typeface="Arial" panose="020B0604020202020204" pitchFamily="34" charset="0"/>
                <a:ea typeface="Calibri" panose="020F0502020204030204" pitchFamily="34" charset="0"/>
                <a:cs typeface="Times New Roman" panose="02020603050405020304" pitchFamily="18" charset="0"/>
              </a:rPr>
              <a:t>“</a:t>
            </a:r>
            <a:r>
              <a:rPr lang="en-GB" altLang="fr-FR" sz="1200" b="1" i="1" dirty="0">
                <a:solidFill>
                  <a:srgbClr val="000000"/>
                </a:solidFill>
                <a:latin typeface="Arial" panose="020B0604020202020204" pitchFamily="34" charset="0"/>
                <a:ea typeface="Calibri" panose="020F0502020204030204" pitchFamily="34" charset="0"/>
                <a:cs typeface="Times New Roman" panose="02020603050405020304" pitchFamily="18" charset="0"/>
              </a:rPr>
              <a:t>Cités Educatives</a:t>
            </a:r>
            <a:r>
              <a:rPr lang="en-GB" altLang="fr-FR" sz="1200" b="1" i="1" dirty="0">
                <a:solidFill>
                  <a:prstClr val="black"/>
                </a:solidFill>
                <a:latin typeface="Arial" panose="020B0604020202020204" pitchFamily="34" charset="0"/>
                <a:ea typeface="Calibri" panose="020F0502020204030204" pitchFamily="34" charset="0"/>
                <a:cs typeface="Times New Roman" panose="02020603050405020304" pitchFamily="18" charset="0"/>
              </a:rPr>
              <a:t>”</a:t>
            </a:r>
            <a:r>
              <a:rPr lang="en-GB" altLang="fr-FR" sz="1200" b="1" dirty="0">
                <a:solidFill>
                  <a:srgbClr val="000000"/>
                </a:solidFill>
                <a:latin typeface="Arial" panose="020B0604020202020204" pitchFamily="34" charset="0"/>
                <a:ea typeface="Calibri" panose="020F0502020204030204" pitchFamily="34" charset="0"/>
                <a:cs typeface="Times New Roman" panose="02020603050405020304" pitchFamily="18" charset="0"/>
              </a:rPr>
              <a:t> Val-de-Reuil, by measuring “parental involvement”</a:t>
            </a:r>
            <a:r>
              <a:rPr lang="en-GB" altLang="fr-FR" sz="800" dirty="0">
                <a:solidFill>
                  <a:prstClr val="black"/>
                </a:solidFill>
                <a:latin typeface="Arial" panose="020B0604020202020204" pitchFamily="34" charset="0"/>
                <a:ea typeface="Calibri" panose="020F0502020204030204" pitchFamily="34" charset="0"/>
                <a:cs typeface="Times New Roman" panose="02020603050405020304" pitchFamily="18" charset="0"/>
              </a:rPr>
              <a:t>  </a:t>
            </a:r>
            <a:endParaRPr lang="fr-FR" altLang="fr-FR" sz="1100" dirty="0">
              <a:solidFill>
                <a:prstClr val="black"/>
              </a:solidFill>
              <a:latin typeface="Arial" panose="020B0604020202020204" pitchFamily="34" charset="0"/>
            </a:endParaRPr>
          </a:p>
          <a:p>
            <a:endParaRPr lang="de-DE" dirty="0"/>
          </a:p>
        </p:txBody>
      </p:sp>
      <p:sp>
        <p:nvSpPr>
          <p:cNvPr id="4" name="Textplatzhalter 35">
            <a:extLst>
              <a:ext uri="{FF2B5EF4-FFF2-40B4-BE49-F238E27FC236}">
                <a16:creationId xmlns:a16="http://schemas.microsoft.com/office/drawing/2014/main" id="{EF0F8535-37F0-E165-AE18-FEFE6364C342}"/>
              </a:ext>
            </a:extLst>
          </p:cNvPr>
          <p:cNvSpPr>
            <a:spLocks noGrp="1"/>
          </p:cNvSpPr>
          <p:nvPr>
            <p:ph type="ctrTitle"/>
          </p:nvPr>
        </p:nvSpPr>
        <p:spPr/>
        <p:txBody>
          <a:bodyPr>
            <a:normAutofit fontScale="90000"/>
          </a:bodyPr>
          <a:lstStyle/>
          <a:p>
            <a:r>
              <a:rPr lang="en-US" sz="2700" dirty="0" smtClean="0"/>
              <a:t/>
            </a:r>
            <a:br>
              <a:rPr lang="en-US" sz="2700" dirty="0" smtClean="0"/>
            </a:br>
            <a:r>
              <a:rPr lang="en-US" sz="2700" dirty="0" smtClean="0"/>
              <a:t>Organizational </a:t>
            </a:r>
            <a:r>
              <a:rPr lang="en-US" sz="2700" dirty="0"/>
              <a:t>Care Cultivated as a Public Policy of Transformations: The </a:t>
            </a:r>
            <a:r>
              <a:rPr lang="en-US" sz="2700" dirty="0" smtClean="0"/>
              <a:t>French </a:t>
            </a:r>
            <a:r>
              <a:rPr lang="en-US" sz="2700" dirty="0"/>
              <a:t>Case of </a:t>
            </a:r>
            <a:r>
              <a:rPr lang="en-US" sz="2700" i="1" dirty="0"/>
              <a:t>« Cités Educatives » </a:t>
            </a:r>
            <a:r>
              <a:rPr lang="en-US" sz="2700" dirty="0"/>
              <a:t>in Normandy</a:t>
            </a:r>
          </a:p>
          <a:p>
            <a:endParaRPr lang="de-DE" dirty="0"/>
          </a:p>
        </p:txBody>
      </p:sp>
      <p:pic>
        <p:nvPicPr>
          <p:cNvPr id="2" name="Image 1"/>
          <p:cNvPicPr>
            <a:picLocks noChangeAspect="1"/>
          </p:cNvPicPr>
          <p:nvPr/>
        </p:nvPicPr>
        <p:blipFill>
          <a:blip r:embed="rId2"/>
          <a:stretch>
            <a:fillRect/>
          </a:stretch>
        </p:blipFill>
        <p:spPr>
          <a:xfrm>
            <a:off x="110051" y="2719754"/>
            <a:ext cx="9573211" cy="4034208"/>
          </a:xfrm>
          <a:prstGeom prst="rect">
            <a:avLst/>
          </a:prstGeom>
        </p:spPr>
      </p:pic>
    </p:spTree>
    <p:extLst>
      <p:ext uri="{BB962C8B-B14F-4D97-AF65-F5344CB8AC3E}">
        <p14:creationId xmlns:p14="http://schemas.microsoft.com/office/powerpoint/2010/main" val="1082127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nhaltsplatzhalter 4">
            <a:extLst>
              <a:ext uri="{FF2B5EF4-FFF2-40B4-BE49-F238E27FC236}">
                <a16:creationId xmlns:a16="http://schemas.microsoft.com/office/drawing/2014/main" id="{97364135-5D17-9618-0E7D-15BA9518888D}"/>
              </a:ext>
            </a:extLst>
          </p:cNvPr>
          <p:cNvSpPr>
            <a:spLocks noGrp="1"/>
          </p:cNvSpPr>
          <p:nvPr>
            <p:ph sz="quarter" idx="10"/>
          </p:nvPr>
        </p:nvSpPr>
        <p:spPr>
          <a:xfrm>
            <a:off x="118499" y="1764709"/>
            <a:ext cx="9564763" cy="5004460"/>
          </a:xfrm>
        </p:spPr>
        <p:txBody>
          <a:bodyPr/>
          <a:lstStyle/>
          <a:p>
            <a:pPr lvl="0" eaLnBrk="0" fontAlgn="base" hangingPunct="0">
              <a:lnSpc>
                <a:spcPct val="100000"/>
              </a:lnSpc>
              <a:spcBef>
                <a:spcPct val="0"/>
              </a:spcBef>
              <a:spcAft>
                <a:spcPct val="0"/>
              </a:spcAft>
            </a:pPr>
            <a:r>
              <a:rPr lang="en-GB" altLang="fr-FR" sz="1800" b="1" dirty="0">
                <a:solidFill>
                  <a:srgbClr val="0070C0"/>
                </a:solidFill>
                <a:latin typeface="Arial" panose="020B0604020202020204" pitchFamily="34" charset="0"/>
                <a:ea typeface="Calibri" panose="020F0502020204030204" pitchFamily="34" charset="0"/>
                <a:cs typeface="Times New Roman" panose="02020603050405020304" pitchFamily="18" charset="0"/>
              </a:rPr>
              <a:t>Research Studies on</a:t>
            </a:r>
            <a:r>
              <a:rPr lang="en-GB" altLang="fr-FR" sz="1800" b="1" u="sng" dirty="0">
                <a:solidFill>
                  <a:srgbClr val="0070C0"/>
                </a:solidFill>
                <a:latin typeface="Arial" panose="020B0604020202020204" pitchFamily="34" charset="0"/>
                <a:ea typeface="Calibri" panose="020F0502020204030204" pitchFamily="34" charset="0"/>
                <a:cs typeface="Times New Roman" panose="02020603050405020304" pitchFamily="18" charset="0"/>
              </a:rPr>
              <a:t> </a:t>
            </a:r>
            <a:r>
              <a:rPr lang="en-GB" altLang="fr-FR" sz="1800" b="1" dirty="0">
                <a:solidFill>
                  <a:srgbClr val="0070C0"/>
                </a:solidFill>
                <a:latin typeface="Arial" panose="020B0604020202020204" pitchFamily="34" charset="0"/>
                <a:ea typeface="Calibri" panose="020F0502020204030204" pitchFamily="34" charset="0"/>
                <a:cs typeface="Times New Roman" panose="02020603050405020304" pitchFamily="18" charset="0"/>
              </a:rPr>
              <a:t>Differentiated Impact Assessments of </a:t>
            </a:r>
            <a:r>
              <a:rPr lang="en-GB" altLang="fr-FR" sz="1800" b="1" i="1" dirty="0">
                <a:solidFill>
                  <a:srgbClr val="0070C0"/>
                </a:solidFill>
                <a:latin typeface="Arial" panose="020B0604020202020204" pitchFamily="34" charset="0"/>
                <a:ea typeface="Calibri" panose="020F0502020204030204" pitchFamily="34" charset="0"/>
                <a:cs typeface="Times New Roman" panose="02020603050405020304" pitchFamily="18" charset="0"/>
              </a:rPr>
              <a:t>“Cités Educatives” </a:t>
            </a:r>
            <a:r>
              <a:rPr lang="en-GB" altLang="fr-FR" sz="1800" b="1" dirty="0">
                <a:solidFill>
                  <a:srgbClr val="FF0000"/>
                </a:solidFill>
                <a:latin typeface="Arial" panose="020B0604020202020204" pitchFamily="34" charset="0"/>
                <a:ea typeface="Calibri" panose="020F0502020204030204" pitchFamily="34" charset="0"/>
                <a:cs typeface="Times New Roman" panose="02020603050405020304" pitchFamily="18" charset="0"/>
              </a:rPr>
              <a:t>Val-de-Reuil </a:t>
            </a:r>
            <a:r>
              <a:rPr lang="en-GB" altLang="fr-FR" sz="1800" b="1" dirty="0">
                <a:solidFill>
                  <a:srgbClr val="0070C0"/>
                </a:solidFill>
                <a:latin typeface="Arial" panose="020B0604020202020204" pitchFamily="34" charset="0"/>
                <a:ea typeface="Calibri" panose="020F0502020204030204" pitchFamily="34" charset="0"/>
                <a:cs typeface="Times New Roman" panose="02020603050405020304" pitchFamily="18" charset="0"/>
              </a:rPr>
              <a:t>(France) :</a:t>
            </a:r>
            <a:r>
              <a:rPr lang="fr-FR" altLang="fr-FR" sz="1800" b="1" dirty="0">
                <a:solidFill>
                  <a:srgbClr val="0070C0"/>
                </a:solidFill>
                <a:latin typeface="Arial" panose="020B0604020202020204" pitchFamily="34" charset="0"/>
              </a:rPr>
              <a:t> </a:t>
            </a:r>
          </a:p>
          <a:p>
            <a:pPr lvl="0" algn="just">
              <a:lnSpc>
                <a:spcPct val="113000"/>
              </a:lnSpc>
              <a:spcBef>
                <a:spcPts val="0"/>
              </a:spcBef>
            </a:pPr>
            <a:r>
              <a:rPr lang="en-US" sz="1600" b="1" dirty="0"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GOVERNANCE </a:t>
            </a:r>
            <a:r>
              <a:rPr lang="en-US" sz="1600" b="1"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“Educational Cities” Val-de-Reuil</a:t>
            </a:r>
          </a:p>
          <a:p>
            <a:pPr lvl="0" algn="just">
              <a:lnSpc>
                <a:spcPct val="113000"/>
              </a:lnSpc>
              <a:spcBef>
                <a:spcPts val="0"/>
              </a:spcBef>
            </a:pPr>
            <a:r>
              <a:rPr lang="en-US" sz="1600" b="1" dirty="0"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1</a:t>
            </a:r>
            <a:r>
              <a:rPr lang="en-US" sz="16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Has the “educational cities” made it possible to bring together all the systems concerned into coherence?</a:t>
            </a:r>
          </a:p>
          <a:p>
            <a:pPr lvl="0" algn="just">
              <a:lnSpc>
                <a:spcPct val="113000"/>
              </a:lnSpc>
              <a:spcBef>
                <a:spcPts val="0"/>
              </a:spcBef>
            </a:pPr>
            <a:r>
              <a:rPr lang="en-US" sz="1600" b="1" dirty="0"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2 – Has the “Educational Cities” made it possible to </a:t>
            </a:r>
            <a:r>
              <a:rPr lang="en-US" sz="16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go beyond the “silo” approach?</a:t>
            </a:r>
            <a:endParaRPr lang="fr-FR" sz="160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endParaRPr lang="de-DE" dirty="0"/>
          </a:p>
        </p:txBody>
      </p:sp>
      <p:sp>
        <p:nvSpPr>
          <p:cNvPr id="4" name="Textplatzhalter 35">
            <a:extLst>
              <a:ext uri="{FF2B5EF4-FFF2-40B4-BE49-F238E27FC236}">
                <a16:creationId xmlns:a16="http://schemas.microsoft.com/office/drawing/2014/main" id="{EF0F8535-37F0-E165-AE18-FEFE6364C342}"/>
              </a:ext>
            </a:extLst>
          </p:cNvPr>
          <p:cNvSpPr>
            <a:spLocks noGrp="1"/>
          </p:cNvSpPr>
          <p:nvPr>
            <p:ph type="ctrTitle"/>
          </p:nvPr>
        </p:nvSpPr>
        <p:spPr/>
        <p:txBody>
          <a:bodyPr>
            <a:normAutofit fontScale="90000"/>
          </a:bodyPr>
          <a:lstStyle/>
          <a:p>
            <a:r>
              <a:rPr lang="en-US" sz="2700" dirty="0" smtClean="0"/>
              <a:t/>
            </a:r>
            <a:br>
              <a:rPr lang="en-US" sz="2700" dirty="0" smtClean="0"/>
            </a:br>
            <a:r>
              <a:rPr lang="en-US" sz="2700" dirty="0" smtClean="0"/>
              <a:t>Organizational </a:t>
            </a:r>
            <a:r>
              <a:rPr lang="en-US" sz="2700" dirty="0"/>
              <a:t>Care Cultivated as a Public Policy of Transformations: The </a:t>
            </a:r>
            <a:r>
              <a:rPr lang="en-US" sz="2700" dirty="0" smtClean="0"/>
              <a:t>French </a:t>
            </a:r>
            <a:r>
              <a:rPr lang="en-US" sz="2700" dirty="0"/>
              <a:t>Case of </a:t>
            </a:r>
            <a:r>
              <a:rPr lang="en-US" sz="2700" i="1" dirty="0"/>
              <a:t>« Cités Educatives » </a:t>
            </a:r>
            <a:r>
              <a:rPr lang="en-US" sz="2700" dirty="0"/>
              <a:t>in Normandy</a:t>
            </a:r>
          </a:p>
          <a:p>
            <a:endParaRPr lang="de-DE" dirty="0"/>
          </a:p>
        </p:txBody>
      </p:sp>
      <p:pic>
        <p:nvPicPr>
          <p:cNvPr id="2" name="Image 1"/>
          <p:cNvPicPr>
            <a:picLocks noChangeAspect="1"/>
          </p:cNvPicPr>
          <p:nvPr/>
        </p:nvPicPr>
        <p:blipFill>
          <a:blip r:embed="rId2"/>
          <a:stretch>
            <a:fillRect/>
          </a:stretch>
        </p:blipFill>
        <p:spPr>
          <a:xfrm>
            <a:off x="118501" y="3235569"/>
            <a:ext cx="9564762" cy="3622431"/>
          </a:xfrm>
          <a:prstGeom prst="rect">
            <a:avLst/>
          </a:prstGeom>
        </p:spPr>
      </p:pic>
    </p:spTree>
    <p:extLst>
      <p:ext uri="{BB962C8B-B14F-4D97-AF65-F5344CB8AC3E}">
        <p14:creationId xmlns:p14="http://schemas.microsoft.com/office/powerpoint/2010/main" val="175576776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nhaltsplatzhalter 4">
            <a:extLst>
              <a:ext uri="{FF2B5EF4-FFF2-40B4-BE49-F238E27FC236}">
                <a16:creationId xmlns:a16="http://schemas.microsoft.com/office/drawing/2014/main" id="{97364135-5D17-9618-0E7D-15BA9518888D}"/>
              </a:ext>
            </a:extLst>
          </p:cNvPr>
          <p:cNvSpPr>
            <a:spLocks noGrp="1"/>
          </p:cNvSpPr>
          <p:nvPr>
            <p:ph sz="quarter" idx="10"/>
          </p:nvPr>
        </p:nvSpPr>
        <p:spPr>
          <a:xfrm>
            <a:off x="118499" y="1764709"/>
            <a:ext cx="9517869" cy="5004460"/>
          </a:xfrm>
        </p:spPr>
        <p:txBody>
          <a:bodyPr/>
          <a:lstStyle/>
          <a:p>
            <a:pPr lvl="0" eaLnBrk="0" fontAlgn="base" hangingPunct="0">
              <a:lnSpc>
                <a:spcPct val="100000"/>
              </a:lnSpc>
              <a:spcBef>
                <a:spcPct val="0"/>
              </a:spcBef>
              <a:spcAft>
                <a:spcPct val="0"/>
              </a:spcAft>
            </a:pPr>
            <a:r>
              <a:rPr lang="en-GB" altLang="fr-FR" sz="1800" b="1" dirty="0">
                <a:solidFill>
                  <a:srgbClr val="0070C0"/>
                </a:solidFill>
                <a:latin typeface="Arial" panose="020B0604020202020204" pitchFamily="34" charset="0"/>
                <a:ea typeface="Calibri" panose="020F0502020204030204" pitchFamily="34" charset="0"/>
                <a:cs typeface="Times New Roman" panose="02020603050405020304" pitchFamily="18" charset="0"/>
              </a:rPr>
              <a:t>Research Studies on</a:t>
            </a:r>
            <a:r>
              <a:rPr lang="en-GB" altLang="fr-FR" sz="1800" b="1" u="sng" dirty="0">
                <a:solidFill>
                  <a:srgbClr val="0070C0"/>
                </a:solidFill>
                <a:latin typeface="Arial" panose="020B0604020202020204" pitchFamily="34" charset="0"/>
                <a:ea typeface="Calibri" panose="020F0502020204030204" pitchFamily="34" charset="0"/>
                <a:cs typeface="Times New Roman" panose="02020603050405020304" pitchFamily="18" charset="0"/>
              </a:rPr>
              <a:t> </a:t>
            </a:r>
            <a:r>
              <a:rPr lang="en-GB" altLang="fr-FR" sz="1800" b="1" dirty="0">
                <a:solidFill>
                  <a:srgbClr val="0070C0"/>
                </a:solidFill>
                <a:latin typeface="Arial" panose="020B0604020202020204" pitchFamily="34" charset="0"/>
                <a:ea typeface="Calibri" panose="020F0502020204030204" pitchFamily="34" charset="0"/>
                <a:cs typeface="Times New Roman" panose="02020603050405020304" pitchFamily="18" charset="0"/>
              </a:rPr>
              <a:t>Differentiated Impact Assessments of </a:t>
            </a:r>
            <a:r>
              <a:rPr lang="en-GB" altLang="fr-FR" sz="1800" b="1" i="1" dirty="0">
                <a:solidFill>
                  <a:srgbClr val="0070C0"/>
                </a:solidFill>
                <a:latin typeface="Arial" panose="020B0604020202020204" pitchFamily="34" charset="0"/>
                <a:ea typeface="Calibri" panose="020F0502020204030204" pitchFamily="34" charset="0"/>
                <a:cs typeface="Times New Roman" panose="02020603050405020304" pitchFamily="18" charset="0"/>
              </a:rPr>
              <a:t>“Cités Educatives” </a:t>
            </a:r>
            <a:r>
              <a:rPr lang="en-GB" altLang="fr-FR" sz="1800" b="1" dirty="0">
                <a:solidFill>
                  <a:srgbClr val="FF0000"/>
                </a:solidFill>
                <a:latin typeface="Arial" panose="020B0604020202020204" pitchFamily="34" charset="0"/>
                <a:ea typeface="Calibri" panose="020F0502020204030204" pitchFamily="34" charset="0"/>
                <a:cs typeface="Times New Roman" panose="02020603050405020304" pitchFamily="18" charset="0"/>
              </a:rPr>
              <a:t>Val-de-Reuil </a:t>
            </a:r>
            <a:r>
              <a:rPr lang="en-GB" altLang="fr-FR" sz="1800" b="1" dirty="0">
                <a:solidFill>
                  <a:srgbClr val="0070C0"/>
                </a:solidFill>
                <a:latin typeface="Arial" panose="020B0604020202020204" pitchFamily="34" charset="0"/>
                <a:ea typeface="Calibri" panose="020F0502020204030204" pitchFamily="34" charset="0"/>
                <a:cs typeface="Times New Roman" panose="02020603050405020304" pitchFamily="18" charset="0"/>
              </a:rPr>
              <a:t>(France) :</a:t>
            </a:r>
            <a:r>
              <a:rPr lang="fr-FR" altLang="fr-FR" sz="1800" b="1" dirty="0">
                <a:solidFill>
                  <a:srgbClr val="0070C0"/>
                </a:solidFill>
                <a:latin typeface="Arial" panose="020B0604020202020204" pitchFamily="34" charset="0"/>
              </a:rPr>
              <a:t> </a:t>
            </a:r>
          </a:p>
          <a:p>
            <a:pPr lvl="0" algn="just">
              <a:lnSpc>
                <a:spcPct val="113000"/>
              </a:lnSpc>
              <a:spcBef>
                <a:spcPts val="0"/>
              </a:spcBef>
            </a:pPr>
            <a:r>
              <a:rPr lang="en-US" sz="1600" b="1" dirty="0"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GOVERNANCE </a:t>
            </a:r>
            <a:r>
              <a:rPr lang="en-US" sz="1600" b="1"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“Educational Cities” Val-de-Reuil</a:t>
            </a:r>
          </a:p>
          <a:p>
            <a:pPr lvl="0" algn="just">
              <a:lnSpc>
                <a:spcPct val="113000"/>
              </a:lnSpc>
              <a:spcBef>
                <a:spcPts val="0"/>
              </a:spcBef>
            </a:pPr>
            <a:r>
              <a:rPr lang="en-US" sz="1600" b="1" dirty="0"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1</a:t>
            </a:r>
            <a:r>
              <a:rPr lang="en-US" sz="16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Has the “educational cities” made it possible to bring together all the systems concerned?</a:t>
            </a:r>
          </a:p>
          <a:p>
            <a:pPr lvl="0" algn="just">
              <a:lnSpc>
                <a:spcPct val="113000"/>
              </a:lnSpc>
              <a:spcBef>
                <a:spcPts val="0"/>
              </a:spcBef>
            </a:pPr>
            <a:r>
              <a:rPr lang="en-US" sz="1600" b="1" dirty="0"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2 – Has the “Educational Cities”  made it possible to </a:t>
            </a:r>
            <a:r>
              <a:rPr lang="en-US" sz="16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go beyond the “silo” approach?</a:t>
            </a:r>
            <a:endParaRPr lang="fr-FR" sz="1600" dirty="0">
              <a:solidFill>
                <a:prstClr val="black"/>
              </a:solidFill>
            </a:endParaRPr>
          </a:p>
          <a:p>
            <a:endParaRPr lang="de-DE" dirty="0"/>
          </a:p>
        </p:txBody>
      </p:sp>
      <p:sp>
        <p:nvSpPr>
          <p:cNvPr id="4" name="Textplatzhalter 35">
            <a:extLst>
              <a:ext uri="{FF2B5EF4-FFF2-40B4-BE49-F238E27FC236}">
                <a16:creationId xmlns:a16="http://schemas.microsoft.com/office/drawing/2014/main" id="{EF0F8535-37F0-E165-AE18-FEFE6364C342}"/>
              </a:ext>
            </a:extLst>
          </p:cNvPr>
          <p:cNvSpPr>
            <a:spLocks noGrp="1"/>
          </p:cNvSpPr>
          <p:nvPr>
            <p:ph type="ctrTitle"/>
          </p:nvPr>
        </p:nvSpPr>
        <p:spPr/>
        <p:txBody>
          <a:bodyPr>
            <a:normAutofit fontScale="90000"/>
          </a:bodyPr>
          <a:lstStyle/>
          <a:p>
            <a:r>
              <a:rPr lang="en-US" sz="2700" dirty="0" smtClean="0"/>
              <a:t/>
            </a:r>
            <a:br>
              <a:rPr lang="en-US" sz="2700" dirty="0" smtClean="0"/>
            </a:br>
            <a:r>
              <a:rPr lang="en-US" sz="2700" dirty="0" smtClean="0"/>
              <a:t>Organizational </a:t>
            </a:r>
            <a:r>
              <a:rPr lang="en-US" sz="2700" dirty="0"/>
              <a:t>Care Cultivated as a Public Policy of Transformations: The </a:t>
            </a:r>
            <a:r>
              <a:rPr lang="en-US" sz="2700" dirty="0" smtClean="0"/>
              <a:t>French </a:t>
            </a:r>
            <a:r>
              <a:rPr lang="en-US" sz="2700" dirty="0"/>
              <a:t>Case of </a:t>
            </a:r>
            <a:r>
              <a:rPr lang="en-US" sz="2700" i="1" dirty="0"/>
              <a:t>« Cités Educatives » </a:t>
            </a:r>
            <a:r>
              <a:rPr lang="en-US" sz="2700" dirty="0"/>
              <a:t>in Normandy</a:t>
            </a:r>
          </a:p>
          <a:p>
            <a:endParaRPr lang="de-DE" dirty="0"/>
          </a:p>
        </p:txBody>
      </p:sp>
      <p:pic>
        <p:nvPicPr>
          <p:cNvPr id="2" name="Image 1"/>
          <p:cNvPicPr>
            <a:picLocks noChangeAspect="1"/>
          </p:cNvPicPr>
          <p:nvPr/>
        </p:nvPicPr>
        <p:blipFill>
          <a:blip r:embed="rId2"/>
          <a:stretch>
            <a:fillRect/>
          </a:stretch>
        </p:blipFill>
        <p:spPr>
          <a:xfrm>
            <a:off x="118500" y="3259014"/>
            <a:ext cx="9517869" cy="3510155"/>
          </a:xfrm>
          <a:prstGeom prst="rect">
            <a:avLst/>
          </a:prstGeom>
        </p:spPr>
      </p:pic>
    </p:spTree>
    <p:extLst>
      <p:ext uri="{BB962C8B-B14F-4D97-AF65-F5344CB8AC3E}">
        <p14:creationId xmlns:p14="http://schemas.microsoft.com/office/powerpoint/2010/main" val="4024662332"/>
      </p:ext>
    </p:extLst>
  </p:cSld>
  <p:clrMapOvr>
    <a:masterClrMapping/>
  </p:clrMapOvr>
  <p:timing>
    <p:tnLst>
      <p:par>
        <p:cTn id="1" dur="indefinite" restart="never" nodeType="tmRoot"/>
      </p:par>
    </p:tnLst>
  </p:timing>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b60ce84f-f280-4667-9800-e3f576e2a563" xsi:nil="true"/>
    <lcf76f155ced4ddcb4097134ff3c332f xmlns="62366948-6865-4f5e-9e13-175c864d6460">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kument" ma:contentTypeID="0x0101005A786F4D3521C947A13764588761BDFD" ma:contentTypeVersion="13" ma:contentTypeDescription="Ein neues Dokument erstellen." ma:contentTypeScope="" ma:versionID="19c55e26425c36d25f2885635c132951">
  <xsd:schema xmlns:xsd="http://www.w3.org/2001/XMLSchema" xmlns:xs="http://www.w3.org/2001/XMLSchema" xmlns:p="http://schemas.microsoft.com/office/2006/metadata/properties" xmlns:ns2="62366948-6865-4f5e-9e13-175c864d6460" xmlns:ns3="b60ce84f-f280-4667-9800-e3f576e2a563" targetNamespace="http://schemas.microsoft.com/office/2006/metadata/properties" ma:root="true" ma:fieldsID="ff6bc6a7c77e7a478956928e1d70d72d" ns2:_="" ns3:_="">
    <xsd:import namespace="62366948-6865-4f5e-9e13-175c864d6460"/>
    <xsd:import namespace="b60ce84f-f280-4667-9800-e3f576e2a563"/>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2366948-6865-4f5e-9e13-175c864d646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lcf76f155ced4ddcb4097134ff3c332f" ma:index="13" nillable="true" ma:taxonomy="true" ma:internalName="lcf76f155ced4ddcb4097134ff3c332f" ma:taxonomyFieldName="MediaServiceImageTags" ma:displayName="Bildmarkierungen" ma:readOnly="false" ma:fieldId="{5cf76f15-5ced-4ddc-b409-7134ff3c332f}" ma:taxonomyMulti="true" ma:sspId="85d66e8a-b612-4457-adbc-74bf8204ec2c"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60ce84f-f280-4667-9800-e3f576e2a563"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6ec56780-86c1-413c-9fe6-1747b3b964a4}" ma:internalName="TaxCatchAll" ma:showField="CatchAllData" ma:web="b60ce84f-f280-4667-9800-e3f576e2a56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1D17F8E-3CB6-4F1A-AB1C-C0FA346E23D7}">
  <ds:schemaRefs>
    <ds:schemaRef ds:uri="b60ce84f-f280-4667-9800-e3f576e2a563"/>
    <ds:schemaRef ds:uri="http://schemas.microsoft.com/office/2006/documentManagement/types"/>
    <ds:schemaRef ds:uri="http://purl.org/dc/dcmitype/"/>
    <ds:schemaRef ds:uri="http://purl.org/dc/elements/1.1/"/>
    <ds:schemaRef ds:uri="http://purl.org/dc/terms/"/>
    <ds:schemaRef ds:uri="62366948-6865-4f5e-9e13-175c864d6460"/>
    <ds:schemaRef ds:uri="http://schemas.openxmlformats.org/package/2006/metadata/core-properties"/>
    <ds:schemaRef ds:uri="http://schemas.microsoft.com/office/infopath/2007/PartnerControls"/>
    <ds:schemaRef ds:uri="http://schemas.microsoft.com/office/2006/metadata/properties"/>
    <ds:schemaRef ds:uri="http://www.w3.org/XML/1998/namespace"/>
  </ds:schemaRefs>
</ds:datastoreItem>
</file>

<file path=customXml/itemProps2.xml><?xml version="1.0" encoding="utf-8"?>
<ds:datastoreItem xmlns:ds="http://schemas.openxmlformats.org/officeDocument/2006/customXml" ds:itemID="{404DF3C6-2793-4481-929B-A0395C7E912B}">
  <ds:schemaRefs>
    <ds:schemaRef ds:uri="http://schemas.microsoft.com/sharepoint/v3/contenttype/forms"/>
  </ds:schemaRefs>
</ds:datastoreItem>
</file>

<file path=customXml/itemProps3.xml><?xml version="1.0" encoding="utf-8"?>
<ds:datastoreItem xmlns:ds="http://schemas.openxmlformats.org/officeDocument/2006/customXml" ds:itemID="{72D1822C-BD73-4086-B6F1-801F42C9423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2366948-6865-4f5e-9e13-175c864d6460"/>
    <ds:schemaRef ds:uri="b60ce84f-f280-4667-9800-e3f576e2a56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468</TotalTime>
  <Words>316</Words>
  <Application>Microsoft Office PowerPoint</Application>
  <PresentationFormat>Grand écran</PresentationFormat>
  <Paragraphs>40</Paragraphs>
  <Slides>10</Slides>
  <Notes>0</Notes>
  <HiddenSlides>0</HiddenSlides>
  <MMClips>0</MMClips>
  <ScaleCrop>false</ScaleCrop>
  <HeadingPairs>
    <vt:vector size="6" baseType="variant">
      <vt:variant>
        <vt:lpstr>Polices utilisées</vt:lpstr>
      </vt:variant>
      <vt:variant>
        <vt:i4>4</vt:i4>
      </vt:variant>
      <vt:variant>
        <vt:lpstr>Thème</vt:lpstr>
      </vt:variant>
      <vt:variant>
        <vt:i4>1</vt:i4>
      </vt:variant>
      <vt:variant>
        <vt:lpstr>Titres des diapositives</vt:lpstr>
      </vt:variant>
      <vt:variant>
        <vt:i4>10</vt:i4>
      </vt:variant>
    </vt:vector>
  </HeadingPairs>
  <TitlesOfParts>
    <vt:vector size="15" baseType="lpstr">
      <vt:lpstr>Arial</vt:lpstr>
      <vt:lpstr>Calibri</vt:lpstr>
      <vt:lpstr>Calibri Light</vt:lpstr>
      <vt:lpstr>Times New Roman</vt:lpstr>
      <vt:lpstr>Custom Design</vt:lpstr>
      <vt:lpstr>Présentation PowerPoint</vt:lpstr>
      <vt:lpstr> Organizational Care Cultivated as a Public Policy of Transformations: The French Case of « Cités Educatives » in Normandy </vt:lpstr>
      <vt:lpstr> Organizational Care Cultivated as a Public Policy of Transformations: The French Case of « Cités Educatives » in Normandy </vt:lpstr>
      <vt:lpstr> Organizational Care Cultivated as a Public Policy of Transformations: The French Case of « Cités Educatives » in Normandy </vt:lpstr>
      <vt:lpstr> Organizational Care Cultivated as a Public Policy of Transformations: The French Case of « Cités Educatives » in Normandy </vt:lpstr>
      <vt:lpstr> Organizational Care Cultivated as a Public Policy of Transformations: The French Case of « Cités Educatives » in Normandy </vt:lpstr>
      <vt:lpstr> Organizational Care Cultivated as a Public Policy of Transformations: The French Case of « Cités Educatives » in Normandy </vt:lpstr>
      <vt:lpstr> Organizational Care Cultivated as a Public Policy of Transformations: The French Case of « Cités Educatives » in Normandy </vt:lpstr>
      <vt:lpstr> Organizational Care Cultivated as a Public Policy of Transformations: The French Case of « Cités Educatives » in Normandy </vt:lpstr>
      <vt:lpstr> Organizational Care Cultivated as a Public Policy of Transformations: The French Case of « Cités Educatives » in Normandy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Ciprian Panzaru</dc:creator>
  <cp:lastModifiedBy>CIRNEF</cp:lastModifiedBy>
  <cp:revision>106</cp:revision>
  <cp:lastPrinted>2022-08-18T12:34:37Z</cp:lastPrinted>
  <dcterms:created xsi:type="dcterms:W3CDTF">2021-07-14T07:03:25Z</dcterms:created>
  <dcterms:modified xsi:type="dcterms:W3CDTF">2024-08-06T15:06:53Z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0x0101005A786F4D3521C947A13764588761BDFD</vt:lpwstr>
  </property>
  <property fmtid="{D5CDD505-2E9C-101B-9397-08002B2CF9AE}" pid="3" name="MediaServiceImageTags">
    <vt:lpwstr/>
  </property>
</Properties>
</file>